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9" r:id="rId63"/>
    <p:sldId id="320" r:id="rId64"/>
    <p:sldId id="321" r:id="rId65"/>
    <p:sldId id="322" r:id="rId66"/>
    <p:sldId id="323" r:id="rId67"/>
    <p:sldId id="329" r:id="rId68"/>
    <p:sldId id="324" r:id="rId69"/>
    <p:sldId id="325" r:id="rId70"/>
    <p:sldId id="326" r:id="rId71"/>
    <p:sldId id="327" r:id="rId72"/>
    <p:sldId id="328"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93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16758"/>
          </a:xfrm>
          <a:prstGeom prst="rect">
            <a:avLst/>
          </a:prstGeom>
        </p:spPr>
        <p:txBody>
          <a:bodyPr wrap="square">
            <a:spAutoFit/>
          </a:bodyPr>
          <a:lstStyle/>
          <a:p>
            <a:pPr algn="ctr" rtl="1"/>
            <a:endParaRPr lang="ar-IQ" sz="3200" b="1" dirty="0" smtClean="0">
              <a:solidFill>
                <a:srgbClr val="2350CF"/>
              </a:solidFill>
              <a:cs typeface="+mj-cs"/>
            </a:endParaRPr>
          </a:p>
          <a:p>
            <a:pPr algn="ctr" rtl="1"/>
            <a:r>
              <a:rPr lang="ar-IQ" sz="3200" b="1" dirty="0" smtClean="0">
                <a:solidFill>
                  <a:srgbClr val="2350CF"/>
                </a:solidFill>
                <a:cs typeface="+mj-cs"/>
              </a:rPr>
              <a:t>  </a:t>
            </a:r>
          </a:p>
          <a:p>
            <a:pPr algn="ctr" rtl="1"/>
            <a:endParaRPr lang="ar-IQ" sz="3200" b="1" dirty="0" smtClean="0">
              <a:solidFill>
                <a:srgbClr val="2350CF"/>
              </a:solidFill>
              <a:cs typeface="+mj-cs"/>
            </a:endParaRPr>
          </a:p>
          <a:p>
            <a:pPr algn="ctr" rtl="1"/>
            <a:r>
              <a:rPr lang="ar-IQ" sz="3200" b="1" dirty="0" smtClean="0">
                <a:solidFill>
                  <a:srgbClr val="2350CF"/>
                </a:solidFill>
                <a:cs typeface="+mj-cs"/>
              </a:rPr>
              <a:t>انتاج خضر/</a:t>
            </a:r>
            <a:r>
              <a:rPr lang="en-US" sz="3200" b="1" dirty="0" smtClean="0">
                <a:solidFill>
                  <a:srgbClr val="2350CF"/>
                </a:solidFill>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cs typeface="+mj-cs"/>
              </a:rPr>
              <a:t>قسم البستنة وهندسة الحدائق</a:t>
            </a:r>
          </a:p>
          <a:p>
            <a:pPr algn="ctr" rtl="1"/>
            <a:r>
              <a:rPr lang="ar-IQ" sz="3200" dirty="0">
                <a:cs typeface="+mj-cs"/>
              </a:rPr>
              <a:t>كلية </a:t>
            </a:r>
            <a:r>
              <a:rPr lang="ar-IQ" sz="3200" dirty="0" smtClean="0">
                <a:cs typeface="+mj-cs"/>
              </a:rPr>
              <a:t>الزراعة-جامعة </a:t>
            </a:r>
            <a:r>
              <a:rPr lang="ar-IQ" sz="3200" dirty="0">
                <a:cs typeface="+mj-cs"/>
              </a:rPr>
              <a:t>البصرة</a:t>
            </a:r>
          </a:p>
          <a:p>
            <a:pPr algn="ctr" rtl="1"/>
            <a:r>
              <a:rPr lang="ar-IQ" sz="3200" dirty="0" smtClean="0">
                <a:cs typeface="+mj-cs"/>
              </a:rPr>
              <a:t>البصرة-العراق</a:t>
            </a:r>
            <a:endParaRPr lang="ar-IQ" sz="3200" dirty="0">
              <a:cs typeface="+mj-cs"/>
            </a:endParaRPr>
          </a:p>
          <a:p>
            <a:pPr algn="ctr" rtl="1"/>
            <a:r>
              <a:rPr lang="en-US" sz="3200" dirty="0" smtClean="0">
                <a:cs typeface="+mj-cs"/>
              </a:rPr>
              <a:t>2022 </a:t>
            </a:r>
            <a:r>
              <a:rPr lang="en-US" sz="3200" dirty="0">
                <a:cs typeface="+mj-cs"/>
              </a:rPr>
              <a:t>– </a:t>
            </a:r>
            <a:r>
              <a:rPr lang="en-US" sz="3200" dirty="0" smtClean="0">
                <a:cs typeface="+mj-cs"/>
              </a:rPr>
              <a:t>2021 </a:t>
            </a:r>
            <a:endParaRPr lang="ar-IQ" sz="3200" dirty="0">
              <a:cs typeface="+mj-cs"/>
            </a:endParaRPr>
          </a:p>
          <a:p>
            <a:pPr algn="ctr"/>
            <a:r>
              <a:rPr lang="en-US" sz="3200" dirty="0">
                <a:cs typeface="+mj-cs"/>
              </a:rPr>
              <a:t>albayatyNawal@gmail.com</a:t>
            </a:r>
          </a:p>
        </p:txBody>
      </p:sp>
      <p:pic>
        <p:nvPicPr>
          <p:cNvPr id="3" name="صورة 1"/>
          <p:cNvPicPr/>
          <p:nvPr/>
        </p:nvPicPr>
        <p:blipFill>
          <a:blip r:embed="rId2" cstate="print">
            <a:extLst>
              <a:ext uri="{28A0092B-C50C-407E-A947-70E740481C1C}">
                <a14:useLocalDpi xmlns:a14="http://schemas.microsoft.com/office/drawing/2010/main" val="0"/>
              </a:ext>
            </a:extLst>
          </a:blip>
          <a:stretch>
            <a:fillRect/>
          </a:stretch>
        </p:blipFill>
        <p:spPr>
          <a:xfrm>
            <a:off x="4571999" y="266700"/>
            <a:ext cx="990601" cy="885825"/>
          </a:xfrm>
          <a:prstGeom prst="rect">
            <a:avLst/>
          </a:prstGeom>
        </p:spPr>
      </p:pic>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0091" y="167005"/>
            <a:ext cx="1079500" cy="1079500"/>
          </a:xfrm>
          <a:prstGeom prst="rect">
            <a:avLst/>
          </a:prstGeom>
          <a:noFill/>
          <a:ln>
            <a:noFill/>
          </a:ln>
        </p:spPr>
      </p:pic>
    </p:spTree>
    <p:extLst>
      <p:ext uri="{BB962C8B-B14F-4D97-AF65-F5344CB8AC3E}">
        <p14:creationId xmlns:p14="http://schemas.microsoft.com/office/powerpoint/2010/main" val="3474281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a:cs typeface="+mj-cs"/>
              </a:rPr>
              <a:t> في حين ان خزنها في مخازن مكيفة (</a:t>
            </a:r>
            <a:r>
              <a:rPr lang="en-US" sz="2400" dirty="0">
                <a:cs typeface="+mj-cs"/>
              </a:rPr>
              <a:t>3</a:t>
            </a:r>
            <a:r>
              <a:rPr lang="ar-IQ" sz="2400" dirty="0">
                <a:cs typeface="+mj-cs"/>
              </a:rPr>
              <a:t> – </a:t>
            </a:r>
            <a:r>
              <a:rPr lang="en-US" sz="2400" dirty="0">
                <a:cs typeface="+mj-cs"/>
              </a:rPr>
              <a:t>5</a:t>
            </a:r>
            <a:r>
              <a:rPr lang="ar-IQ" sz="2400" dirty="0">
                <a:cs typeface="+mj-cs"/>
              </a:rPr>
              <a:t> م◦) يحافظ عليها بصورة جيدة الا ان طور الراحة يكون اطول</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تستورد تقاوي الزراعة الربيعية من الخارج ويكون قد مرعليها فترة راحة كافية وباشرت بالتخضير</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ويتم انهاء طور الراحة في الدرنات بأحدى المعاملات التالية: </a:t>
            </a:r>
          </a:p>
        </p:txBody>
      </p:sp>
    </p:spTree>
    <p:extLst>
      <p:ext uri="{BB962C8B-B14F-4D97-AF65-F5344CB8AC3E}">
        <p14:creationId xmlns:p14="http://schemas.microsoft.com/office/powerpoint/2010/main" val="2218062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normAutofit fontScale="85000" lnSpcReduction="10000"/>
          </a:bodyPr>
          <a:lstStyle/>
          <a:p>
            <a:pPr marL="622300" indent="-355600" algn="just" rtl="1">
              <a:lnSpc>
                <a:spcPct val="160000"/>
              </a:lnSpc>
              <a:buNone/>
            </a:pPr>
            <a:r>
              <a:rPr lang="en-US" dirty="0">
                <a:cs typeface="+mj-cs"/>
              </a:rPr>
              <a:t> 1</a:t>
            </a:r>
            <a:r>
              <a:rPr lang="ar-IQ" dirty="0">
                <a:cs typeface="+mj-cs"/>
              </a:rPr>
              <a:t>- تخزين التقاوي في درجة حرارة </a:t>
            </a:r>
            <a:r>
              <a:rPr lang="en-US" dirty="0">
                <a:cs typeface="+mj-cs"/>
              </a:rPr>
              <a:t>20</a:t>
            </a:r>
            <a:r>
              <a:rPr lang="ar-IQ" dirty="0">
                <a:cs typeface="+mj-cs"/>
              </a:rPr>
              <a:t> – </a:t>
            </a:r>
            <a:r>
              <a:rPr lang="en-US" dirty="0">
                <a:cs typeface="+mj-cs"/>
              </a:rPr>
              <a:t>30</a:t>
            </a:r>
            <a:r>
              <a:rPr lang="ar-IQ" dirty="0">
                <a:cs typeface="+mj-cs"/>
              </a:rPr>
              <a:t>م◦ مع رطوبة نسبية مرتفعة لمدة </a:t>
            </a:r>
            <a:r>
              <a:rPr lang="en-US" dirty="0">
                <a:cs typeface="+mj-cs"/>
              </a:rPr>
              <a:t>3</a:t>
            </a:r>
            <a:r>
              <a:rPr lang="ar-IQ" dirty="0">
                <a:cs typeface="+mj-cs"/>
              </a:rPr>
              <a:t> – </a:t>
            </a:r>
            <a:r>
              <a:rPr lang="en-US" dirty="0">
                <a:cs typeface="+mj-cs"/>
              </a:rPr>
              <a:t>4</a:t>
            </a:r>
            <a:r>
              <a:rPr lang="ar-IQ" dirty="0">
                <a:cs typeface="+mj-cs"/>
              </a:rPr>
              <a:t> أسابيع وهذه العملية مؤثرة الا انها لا تفيد في زراعة التقاوي قبل انتهاء مدة الراحة. </a:t>
            </a:r>
            <a:endParaRPr lang="en-US" dirty="0">
              <a:cs typeface="+mj-cs"/>
            </a:endParaRPr>
          </a:p>
          <a:p>
            <a:pPr marL="622300" indent="-622300" algn="just" rtl="1">
              <a:lnSpc>
                <a:spcPct val="160000"/>
              </a:lnSpc>
              <a:buNone/>
            </a:pPr>
            <a:r>
              <a:rPr lang="ar-IQ" dirty="0" smtClean="0">
                <a:cs typeface="+mj-cs"/>
              </a:rPr>
              <a:t>  </a:t>
            </a:r>
            <a:r>
              <a:rPr lang="en-US" dirty="0">
                <a:cs typeface="+mj-cs"/>
              </a:rPr>
              <a:t>2</a:t>
            </a:r>
            <a:r>
              <a:rPr lang="ar-IQ" dirty="0">
                <a:cs typeface="+mj-cs"/>
              </a:rPr>
              <a:t>- معاملة الدرنات بغاز كبريتيد الكربون </a:t>
            </a:r>
            <a:r>
              <a:rPr lang="en-US" dirty="0">
                <a:cs typeface="+mj-cs"/>
              </a:rPr>
              <a:t>Carbon </a:t>
            </a:r>
            <a:r>
              <a:rPr lang="en-US" dirty="0" err="1">
                <a:cs typeface="+mj-cs"/>
              </a:rPr>
              <a:t>Disulphide</a:t>
            </a:r>
            <a:r>
              <a:rPr lang="ar-IQ" dirty="0">
                <a:cs typeface="+mj-cs"/>
              </a:rPr>
              <a:t>.</a:t>
            </a:r>
            <a:endParaRPr lang="en-US" dirty="0">
              <a:cs typeface="+mj-cs"/>
            </a:endParaRPr>
          </a:p>
          <a:p>
            <a:pPr marL="622300" indent="-622300" algn="just" rtl="1">
              <a:lnSpc>
                <a:spcPct val="160000"/>
              </a:lnSpc>
              <a:buNone/>
            </a:pPr>
            <a:r>
              <a:rPr lang="ar-IQ" dirty="0" smtClean="0">
                <a:cs typeface="+mj-cs"/>
              </a:rPr>
              <a:t> </a:t>
            </a:r>
            <a:r>
              <a:rPr lang="en-US" dirty="0">
                <a:cs typeface="+mj-cs"/>
              </a:rPr>
              <a:t>3</a:t>
            </a:r>
            <a:r>
              <a:rPr lang="ar-IQ" dirty="0">
                <a:cs typeface="+mj-cs"/>
              </a:rPr>
              <a:t>- معاملة التقاوي بالاثلين كلوروهيدرن </a:t>
            </a:r>
            <a:r>
              <a:rPr lang="en-US" dirty="0">
                <a:cs typeface="+mj-cs"/>
              </a:rPr>
              <a:t>Ethylene Chlorohydrin</a:t>
            </a:r>
            <a:r>
              <a:rPr lang="ar-IQ" dirty="0">
                <a:cs typeface="+mj-cs"/>
              </a:rPr>
              <a:t> وهي اكثر الطرق استعمالا على النطاق التجاري. </a:t>
            </a:r>
            <a:endParaRPr lang="en-US" dirty="0">
              <a:cs typeface="+mj-cs"/>
            </a:endParaRPr>
          </a:p>
          <a:p>
            <a:pPr marL="355600" indent="-355600" algn="just" rtl="1">
              <a:buNone/>
            </a:pPr>
            <a:r>
              <a:rPr lang="ar-IQ" dirty="0">
                <a:cs typeface="+mj-cs"/>
              </a:rPr>
              <a:t> </a:t>
            </a:r>
            <a:endParaRPr lang="ar-IQ" dirty="0"/>
          </a:p>
        </p:txBody>
      </p:sp>
    </p:spTree>
    <p:extLst>
      <p:ext uri="{BB962C8B-B14F-4D97-AF65-F5344CB8AC3E}">
        <p14:creationId xmlns:p14="http://schemas.microsoft.com/office/powerpoint/2010/main" val="153619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normAutofit/>
          </a:bodyPr>
          <a:lstStyle/>
          <a:p>
            <a:pPr marL="355600" indent="-355600" algn="just" rtl="1">
              <a:lnSpc>
                <a:spcPct val="150000"/>
              </a:lnSpc>
              <a:buNone/>
            </a:pPr>
            <a:r>
              <a:rPr lang="en-US" sz="2400" dirty="0">
                <a:cs typeface="+mj-cs"/>
              </a:rPr>
              <a:t>4</a:t>
            </a:r>
            <a:r>
              <a:rPr lang="ar-IQ" sz="2400" dirty="0">
                <a:cs typeface="+mj-cs"/>
              </a:rPr>
              <a:t>- غمر التقاوي الكاملة او المجزأة لمدة خمس دقائق في محلول حامض الجبريلك بتركيز </a:t>
            </a:r>
            <a:r>
              <a:rPr lang="en-US" sz="2400" dirty="0" smtClean="0">
                <a:cs typeface="+mj-cs"/>
              </a:rPr>
              <a:t>1</a:t>
            </a:r>
            <a:r>
              <a:rPr lang="ar-IQ" sz="2400" dirty="0" smtClean="0">
                <a:cs typeface="+mj-cs"/>
              </a:rPr>
              <a:t>–</a:t>
            </a:r>
            <a:r>
              <a:rPr lang="en-US" sz="2400" dirty="0" smtClean="0">
                <a:cs typeface="+mj-cs"/>
              </a:rPr>
              <a:t>ppm2</a:t>
            </a:r>
            <a:r>
              <a:rPr lang="ar-IQ" sz="2400" dirty="0" smtClean="0">
                <a:cs typeface="+mj-cs"/>
              </a:rPr>
              <a:t>. </a:t>
            </a:r>
            <a:endParaRPr lang="en-US" sz="2400" dirty="0">
              <a:cs typeface="+mj-cs"/>
            </a:endParaRPr>
          </a:p>
          <a:p>
            <a:pPr marL="355600" indent="-355600" algn="just" rtl="1">
              <a:lnSpc>
                <a:spcPct val="150000"/>
              </a:lnSpc>
              <a:buNone/>
            </a:pPr>
            <a:r>
              <a:rPr lang="ar-IQ" sz="2400" dirty="0">
                <a:cs typeface="+mj-cs"/>
              </a:rPr>
              <a:t> </a:t>
            </a:r>
            <a:r>
              <a:rPr lang="en-US" sz="2400" dirty="0">
                <a:cs typeface="+mj-cs"/>
              </a:rPr>
              <a:t>5</a:t>
            </a:r>
            <a:r>
              <a:rPr lang="ar-IQ" sz="2400" dirty="0">
                <a:cs typeface="+mj-cs"/>
              </a:rPr>
              <a:t>- غمر الدرنات لمدة ساعة في محلول ثيوسيانات الصوديوم او البوتاسيوم او الامونيوم بتركيز </a:t>
            </a:r>
            <a:r>
              <a:rPr lang="en-US" sz="2400" dirty="0">
                <a:cs typeface="+mj-cs"/>
              </a:rPr>
              <a:t>1</a:t>
            </a:r>
            <a:r>
              <a:rPr lang="ar-IQ" sz="2400" dirty="0">
                <a:cs typeface="+mj-cs"/>
              </a:rPr>
              <a:t>% وزراعتها بعد المعاملة مباشرة دون ان تغسل. </a:t>
            </a:r>
            <a:endParaRPr lang="en-US" sz="2400" dirty="0">
              <a:cs typeface="+mj-cs"/>
            </a:endParaRPr>
          </a:p>
        </p:txBody>
      </p:sp>
    </p:spTree>
    <p:extLst>
      <p:ext uri="{BB962C8B-B14F-4D97-AF65-F5344CB8AC3E}">
        <p14:creationId xmlns:p14="http://schemas.microsoft.com/office/powerpoint/2010/main" val="2786963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normAutofit/>
          </a:bodyPr>
          <a:lstStyle/>
          <a:p>
            <a:pPr marL="622300" indent="-622300" algn="just" rtl="1">
              <a:lnSpc>
                <a:spcPct val="150000"/>
              </a:lnSpc>
              <a:buNone/>
            </a:pPr>
            <a:r>
              <a:rPr lang="en-US" sz="2400" dirty="0">
                <a:cs typeface="+mj-cs"/>
              </a:rPr>
              <a:t>6</a:t>
            </a:r>
            <a:r>
              <a:rPr lang="ar-IQ" sz="2400" dirty="0">
                <a:cs typeface="+mj-cs"/>
              </a:rPr>
              <a:t>- غمر الدرنات الحديثة الحصاد في محلول الثيوريا </a:t>
            </a:r>
            <a:r>
              <a:rPr lang="en-US" sz="2400" dirty="0" err="1">
                <a:cs typeface="+mj-cs"/>
              </a:rPr>
              <a:t>Thiourea</a:t>
            </a:r>
            <a:r>
              <a:rPr lang="ar-IQ" sz="2400" dirty="0">
                <a:cs typeface="+mj-cs"/>
              </a:rPr>
              <a:t> بتركيز </a:t>
            </a:r>
            <a:r>
              <a:rPr lang="en-US" sz="2400" dirty="0" smtClean="0">
                <a:cs typeface="+mj-cs"/>
              </a:rPr>
              <a:t>2</a:t>
            </a:r>
            <a:r>
              <a:rPr lang="ar-IQ" sz="2400" dirty="0" smtClean="0">
                <a:cs typeface="+mj-cs"/>
              </a:rPr>
              <a:t>% </a:t>
            </a:r>
            <a:r>
              <a:rPr lang="ar-IQ" sz="2400" dirty="0">
                <a:cs typeface="+mj-cs"/>
              </a:rPr>
              <a:t>لمدة ساعة ثم تغسل بالماء قبل زراعتها. </a:t>
            </a:r>
            <a:endParaRPr lang="en-US" sz="2400" dirty="0">
              <a:cs typeface="+mj-cs"/>
            </a:endParaRPr>
          </a:p>
          <a:p>
            <a:pPr marL="533400" indent="-533400" algn="just" rtl="1">
              <a:lnSpc>
                <a:spcPct val="150000"/>
              </a:lnSpc>
              <a:buNone/>
              <a:tabLst>
                <a:tab pos="1346200" algn="l"/>
              </a:tabLst>
            </a:pPr>
            <a:r>
              <a:rPr lang="ar-IQ" sz="2400" dirty="0">
                <a:cs typeface="+mj-cs"/>
              </a:rPr>
              <a:t> </a:t>
            </a:r>
            <a:r>
              <a:rPr lang="en-US" sz="2400" dirty="0">
                <a:cs typeface="+mj-cs"/>
              </a:rPr>
              <a:t>7</a:t>
            </a:r>
            <a:r>
              <a:rPr lang="ar-IQ" sz="2400" dirty="0">
                <a:cs typeface="+mj-cs"/>
              </a:rPr>
              <a:t>- غمر التقاوي لمدة </a:t>
            </a:r>
            <a:r>
              <a:rPr lang="en-US" sz="2400" dirty="0" smtClean="0">
                <a:cs typeface="+mj-cs"/>
              </a:rPr>
              <a:t>4</a:t>
            </a:r>
            <a:r>
              <a:rPr lang="ar-IQ" sz="2400" dirty="0" smtClean="0">
                <a:cs typeface="+mj-cs"/>
              </a:rPr>
              <a:t> </a:t>
            </a:r>
            <a:r>
              <a:rPr lang="ar-IQ" sz="2400" dirty="0">
                <a:cs typeface="+mj-cs"/>
              </a:rPr>
              <a:t>– </a:t>
            </a:r>
            <a:r>
              <a:rPr lang="en-US" sz="2400" dirty="0">
                <a:cs typeface="+mj-cs"/>
              </a:rPr>
              <a:t>5</a:t>
            </a:r>
            <a:r>
              <a:rPr lang="ar-IQ" sz="2400" dirty="0">
                <a:cs typeface="+mj-cs"/>
              </a:rPr>
              <a:t> ساعات في محلول كاربيد الكالسيوم بتركيز </a:t>
            </a:r>
            <a:r>
              <a:rPr lang="en-US" sz="2400" dirty="0">
                <a:cs typeface="+mj-cs"/>
              </a:rPr>
              <a:t>0.45</a:t>
            </a:r>
            <a:r>
              <a:rPr lang="ar-IQ" sz="2400" dirty="0">
                <a:cs typeface="+mj-cs"/>
              </a:rPr>
              <a:t> – </a:t>
            </a:r>
            <a:r>
              <a:rPr lang="en-US" sz="2400" dirty="0">
                <a:cs typeface="+mj-cs"/>
              </a:rPr>
              <a:t>0.60</a:t>
            </a:r>
            <a:r>
              <a:rPr lang="ar-IQ" sz="2400" dirty="0">
                <a:cs typeface="+mj-cs"/>
              </a:rPr>
              <a:t> % ويحدث المركب تأثيره من خلال انتاجه لغاز الاستيلين. </a:t>
            </a:r>
            <a:endParaRPr lang="en-US" sz="2400" dirty="0">
              <a:cs typeface="+mj-cs"/>
            </a:endParaRPr>
          </a:p>
          <a:p>
            <a:endParaRPr lang="ar-IQ" dirty="0"/>
          </a:p>
        </p:txBody>
      </p:sp>
    </p:spTree>
    <p:extLst>
      <p:ext uri="{BB962C8B-B14F-4D97-AF65-F5344CB8AC3E}">
        <p14:creationId xmlns:p14="http://schemas.microsoft.com/office/powerpoint/2010/main" val="2181040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lstStyle/>
          <a:p>
            <a:pPr algn="just" rtl="1">
              <a:lnSpc>
                <a:spcPct val="150000"/>
              </a:lnSpc>
              <a:buFontTx/>
              <a:buChar char="-"/>
            </a:pPr>
            <a:r>
              <a:rPr lang="ar-IQ" sz="2800" dirty="0" smtClean="0">
                <a:cs typeface="+mj-cs"/>
              </a:rPr>
              <a:t>قد </a:t>
            </a:r>
            <a:r>
              <a:rPr lang="ar-IQ" sz="2800" dirty="0">
                <a:cs typeface="+mj-cs"/>
              </a:rPr>
              <a:t>يلجأ احيانا الى إطالة طور الراحة مثل استخدام الماليك هيدرازايد </a:t>
            </a:r>
            <a:r>
              <a:rPr lang="en-US" sz="2800" dirty="0">
                <a:cs typeface="+mj-cs"/>
              </a:rPr>
              <a:t>Maleic </a:t>
            </a:r>
            <a:r>
              <a:rPr lang="en-US" sz="2800" dirty="0" err="1">
                <a:cs typeface="+mj-cs"/>
              </a:rPr>
              <a:t>hydrazied</a:t>
            </a:r>
            <a:r>
              <a:rPr lang="en-US" sz="2800" dirty="0">
                <a:cs typeface="+mj-cs"/>
              </a:rPr>
              <a:t>(MH)</a:t>
            </a:r>
            <a:r>
              <a:rPr lang="ar-IQ" sz="2800" dirty="0">
                <a:cs typeface="+mj-cs"/>
              </a:rPr>
              <a:t>  </a:t>
            </a:r>
            <a:endParaRPr lang="ar-IQ" sz="2800" dirty="0" smtClean="0">
              <a:cs typeface="+mj-cs"/>
            </a:endParaRPr>
          </a:p>
          <a:p>
            <a:pPr algn="just" rtl="1">
              <a:lnSpc>
                <a:spcPct val="150000"/>
              </a:lnSpc>
              <a:buFontTx/>
              <a:buChar char="-"/>
            </a:pPr>
            <a:r>
              <a:rPr lang="ar-IQ" sz="2800" dirty="0" smtClean="0">
                <a:cs typeface="+mj-cs"/>
              </a:rPr>
              <a:t>وقد </a:t>
            </a:r>
            <a:r>
              <a:rPr lang="ar-IQ" sz="2800" dirty="0">
                <a:cs typeface="+mj-cs"/>
              </a:rPr>
              <a:t>تعفر الدرنات قبل الخزن بهذه المادة او قد تستعمل بشكل بخار او مستحلب شمعي</a:t>
            </a:r>
            <a:r>
              <a:rPr lang="ar-IQ" sz="2800" dirty="0" smtClean="0">
                <a:cs typeface="+mj-cs"/>
              </a:rPr>
              <a:t>............ يتبع</a:t>
            </a:r>
            <a:endParaRPr lang="en-US" sz="2800" dirty="0">
              <a:cs typeface="+mj-cs"/>
            </a:endParaRPr>
          </a:p>
          <a:p>
            <a:endParaRPr lang="ar-IQ" dirty="0"/>
          </a:p>
        </p:txBody>
      </p:sp>
    </p:spTree>
    <p:extLst>
      <p:ext uri="{BB962C8B-B14F-4D97-AF65-F5344CB8AC3E}">
        <p14:creationId xmlns:p14="http://schemas.microsoft.com/office/powerpoint/2010/main" val="1798617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*كمية التقاوي</a:t>
            </a:r>
            <a:r>
              <a:rPr lang="en-US" dirty="0"/>
              <a:t/>
            </a:r>
            <a:br>
              <a:rPr lang="en-US" dirty="0"/>
            </a:br>
            <a:endParaRPr lang="ar-IQ" dirty="0"/>
          </a:p>
        </p:txBody>
      </p:sp>
      <p:sp>
        <p:nvSpPr>
          <p:cNvPr id="3" name="Content Placeholder 2"/>
          <p:cNvSpPr>
            <a:spLocks noGrp="1"/>
          </p:cNvSpPr>
          <p:nvPr>
            <p:ph idx="1"/>
          </p:nvPr>
        </p:nvSpPr>
        <p:spPr>
          <a:xfrm>
            <a:off x="457200" y="1524000"/>
            <a:ext cx="8229600" cy="4525963"/>
          </a:xfrm>
        </p:spPr>
        <p:txBody>
          <a:bodyPr/>
          <a:lstStyle/>
          <a:p>
            <a:pPr algn="just" rtl="1">
              <a:lnSpc>
                <a:spcPct val="150000"/>
              </a:lnSpc>
              <a:buFontTx/>
              <a:buChar char="-"/>
            </a:pPr>
            <a:r>
              <a:rPr lang="ar-IQ" sz="2800" dirty="0" smtClean="0">
                <a:cs typeface="+mj-cs"/>
              </a:rPr>
              <a:t>تتراوح </a:t>
            </a:r>
            <a:r>
              <a:rPr lang="ar-IQ" sz="2800" dirty="0">
                <a:cs typeface="+mj-cs"/>
              </a:rPr>
              <a:t>كمية التقاوي في العراق </a:t>
            </a:r>
            <a:r>
              <a:rPr lang="en-US" sz="2800" dirty="0">
                <a:cs typeface="+mj-cs"/>
              </a:rPr>
              <a:t>450</a:t>
            </a:r>
            <a:r>
              <a:rPr lang="ar-IQ" sz="2800" dirty="0">
                <a:cs typeface="+mj-cs"/>
              </a:rPr>
              <a:t> – </a:t>
            </a:r>
            <a:r>
              <a:rPr lang="en-US" sz="2800" dirty="0">
                <a:cs typeface="+mj-cs"/>
              </a:rPr>
              <a:t>700</a:t>
            </a:r>
            <a:r>
              <a:rPr lang="ar-IQ" sz="2800" dirty="0">
                <a:cs typeface="+mj-cs"/>
              </a:rPr>
              <a:t> كغم دونم</a:t>
            </a:r>
            <a:r>
              <a:rPr lang="en-US" sz="2800" baseline="30000" dirty="0">
                <a:cs typeface="+mj-cs"/>
              </a:rPr>
              <a:t>1-</a:t>
            </a:r>
            <a:r>
              <a:rPr lang="ar-IQ" sz="2800" dirty="0">
                <a:cs typeface="+mj-cs"/>
              </a:rPr>
              <a:t> </a:t>
            </a:r>
            <a:endParaRPr lang="ar-IQ" sz="2800" dirty="0" smtClean="0">
              <a:cs typeface="+mj-cs"/>
            </a:endParaRPr>
          </a:p>
          <a:p>
            <a:pPr algn="just" rtl="1">
              <a:lnSpc>
                <a:spcPct val="150000"/>
              </a:lnSpc>
              <a:buFontTx/>
              <a:buChar char="-"/>
            </a:pPr>
            <a:r>
              <a:rPr lang="ar-IQ" sz="2800" dirty="0" smtClean="0">
                <a:cs typeface="+mj-cs"/>
              </a:rPr>
              <a:t>ولا </a:t>
            </a:r>
            <a:r>
              <a:rPr lang="ar-IQ" sz="2800" dirty="0">
                <a:cs typeface="+mj-cs"/>
              </a:rPr>
              <a:t>ينصح بأستعمال التقاوي التي يقل وزنها عن </a:t>
            </a:r>
            <a:r>
              <a:rPr lang="en-US" sz="2800" dirty="0">
                <a:cs typeface="+mj-cs"/>
              </a:rPr>
              <a:t>43</a:t>
            </a:r>
            <a:r>
              <a:rPr lang="ar-IQ" sz="2800" dirty="0">
                <a:cs typeface="+mj-cs"/>
              </a:rPr>
              <a:t>غم</a:t>
            </a:r>
            <a:r>
              <a:rPr lang="ar-IQ" sz="2800" dirty="0" smtClean="0">
                <a:cs typeface="+mj-cs"/>
              </a:rPr>
              <a:t>...... يتبع</a:t>
            </a:r>
            <a:endParaRPr lang="en-US" sz="2800" dirty="0">
              <a:cs typeface="+mj-cs"/>
            </a:endParaRPr>
          </a:p>
          <a:p>
            <a:endParaRPr lang="ar-IQ" dirty="0"/>
          </a:p>
        </p:txBody>
      </p:sp>
    </p:spTree>
    <p:extLst>
      <p:ext uri="{BB962C8B-B14F-4D97-AF65-F5344CB8AC3E}">
        <p14:creationId xmlns:p14="http://schemas.microsoft.com/office/powerpoint/2010/main" val="3116207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000" b="1" dirty="0"/>
              <a:t>*التنبيت ( التخضير ) قبل الزراعة  </a:t>
            </a:r>
            <a:r>
              <a:rPr lang="en-US" sz="2000" b="1" dirty="0" err="1"/>
              <a:t>Presprouting</a:t>
            </a:r>
            <a:r>
              <a:rPr lang="ar-IQ" sz="2000" b="1" dirty="0"/>
              <a:t> او تنبيت البراعم </a:t>
            </a:r>
            <a:r>
              <a:rPr lang="en-US" sz="2000" b="1" dirty="0"/>
              <a:t>Sprouting  </a:t>
            </a:r>
            <a:endParaRPr lang="en-US" sz="2000" dirty="0">
              <a:effectLst/>
            </a:endParaRPr>
          </a:p>
        </p:txBody>
      </p:sp>
      <p:sp>
        <p:nvSpPr>
          <p:cNvPr id="3" name="Content Placeholder 2"/>
          <p:cNvSpPr>
            <a:spLocks noGrp="1"/>
          </p:cNvSpPr>
          <p:nvPr>
            <p:ph idx="1"/>
          </p:nvPr>
        </p:nvSpPr>
        <p:spPr/>
        <p:txBody>
          <a:bodyPr>
            <a:normAutofit/>
          </a:bodyPr>
          <a:lstStyle/>
          <a:p>
            <a:pPr marL="0" indent="0" algn="just" rtl="1">
              <a:lnSpc>
                <a:spcPct val="150000"/>
              </a:lnSpc>
              <a:buNone/>
            </a:pPr>
            <a:r>
              <a:rPr lang="ar-IQ" sz="2400" dirty="0" smtClean="0">
                <a:cs typeface="+mj-cs"/>
              </a:rPr>
              <a:t>- يقصد </a:t>
            </a:r>
            <a:r>
              <a:rPr lang="ar-IQ" sz="2400" dirty="0">
                <a:cs typeface="+mj-cs"/>
              </a:rPr>
              <a:t>بها مباشرة براعم الدرنة المراد زراعتها بالنمو، </a:t>
            </a:r>
            <a:endParaRPr lang="ar-IQ" sz="2400" dirty="0" smtClean="0">
              <a:cs typeface="+mj-cs"/>
            </a:endParaRPr>
          </a:p>
          <a:p>
            <a:pPr algn="just" rtl="1">
              <a:lnSpc>
                <a:spcPct val="150000"/>
              </a:lnSpc>
              <a:buFontTx/>
              <a:buChar char="-"/>
            </a:pPr>
            <a:r>
              <a:rPr lang="ar-IQ" sz="2400" dirty="0" smtClean="0">
                <a:cs typeface="+mj-cs"/>
              </a:rPr>
              <a:t>وتتم </a:t>
            </a:r>
            <a:r>
              <a:rPr lang="ar-IQ" sz="2400" dirty="0">
                <a:cs typeface="+mj-cs"/>
              </a:rPr>
              <a:t>بوضع الدرنات في صناديق بطبقات خفيفة مع تعريضها لضوء غير مباشر لكي يساعد على تقوية </a:t>
            </a:r>
            <a:r>
              <a:rPr lang="ar-IQ" sz="2400" dirty="0" smtClean="0">
                <a:cs typeface="+mj-cs"/>
              </a:rPr>
              <a:t>التفرعات،</a:t>
            </a:r>
          </a:p>
          <a:p>
            <a:pPr algn="just" rtl="1">
              <a:lnSpc>
                <a:spcPct val="150000"/>
              </a:lnSpc>
              <a:buFontTx/>
              <a:buChar char="-"/>
            </a:pPr>
            <a:r>
              <a:rPr lang="ar-IQ" sz="2400" dirty="0" smtClean="0">
                <a:cs typeface="+mj-cs"/>
              </a:rPr>
              <a:t> ويستغرق </a:t>
            </a:r>
            <a:r>
              <a:rPr lang="ar-IQ" sz="2400" dirty="0">
                <a:cs typeface="+mj-cs"/>
              </a:rPr>
              <a:t>ذلك </a:t>
            </a:r>
            <a:r>
              <a:rPr lang="en-US" sz="2400" dirty="0">
                <a:cs typeface="+mj-cs"/>
              </a:rPr>
              <a:t>2</a:t>
            </a:r>
            <a:r>
              <a:rPr lang="ar-IQ" sz="2400" dirty="0">
                <a:cs typeface="+mj-cs"/>
              </a:rPr>
              <a:t> – </a:t>
            </a:r>
            <a:r>
              <a:rPr lang="en-US" sz="2400" dirty="0">
                <a:cs typeface="+mj-cs"/>
              </a:rPr>
              <a:t>3</a:t>
            </a:r>
            <a:r>
              <a:rPr lang="ar-IQ" sz="2400" dirty="0">
                <a:cs typeface="+mj-cs"/>
              </a:rPr>
              <a:t> </a:t>
            </a:r>
            <a:r>
              <a:rPr lang="ar-IQ" sz="2400" dirty="0" smtClean="0">
                <a:cs typeface="+mj-cs"/>
              </a:rPr>
              <a:t>أسابيع،</a:t>
            </a:r>
          </a:p>
          <a:p>
            <a:pPr marL="0" indent="0" algn="just" rtl="1">
              <a:lnSpc>
                <a:spcPct val="150000"/>
              </a:lnSpc>
              <a:buNone/>
            </a:pPr>
            <a:r>
              <a:rPr lang="ar-IQ" sz="2400" dirty="0" smtClean="0">
                <a:cs typeface="+mj-cs"/>
              </a:rPr>
              <a:t>- ويجب </a:t>
            </a:r>
            <a:r>
              <a:rPr lang="ar-IQ" sz="2400" dirty="0">
                <a:cs typeface="+mj-cs"/>
              </a:rPr>
              <a:t>ان يتراوح طول النبوت حوالي </a:t>
            </a:r>
            <a:r>
              <a:rPr lang="en-US" sz="2400" dirty="0">
                <a:cs typeface="+mj-cs"/>
              </a:rPr>
              <a:t>1</a:t>
            </a:r>
            <a:r>
              <a:rPr lang="ar-IQ" sz="2400" dirty="0">
                <a:cs typeface="+mj-cs"/>
              </a:rPr>
              <a:t> – </a:t>
            </a:r>
            <a:r>
              <a:rPr lang="en-US" sz="2400" dirty="0">
                <a:cs typeface="+mj-cs"/>
              </a:rPr>
              <a:t>2</a:t>
            </a:r>
            <a:r>
              <a:rPr lang="ar-IQ" sz="2400" dirty="0">
                <a:cs typeface="+mj-cs"/>
              </a:rPr>
              <a:t> سم. </a:t>
            </a:r>
          </a:p>
        </p:txBody>
      </p:sp>
    </p:spTree>
    <p:extLst>
      <p:ext uri="{BB962C8B-B14F-4D97-AF65-F5344CB8AC3E}">
        <p14:creationId xmlns:p14="http://schemas.microsoft.com/office/powerpoint/2010/main" val="767739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000" b="1" dirty="0"/>
              <a:t>*التنبيت ( التخضير ) قبل الزراعة  </a:t>
            </a:r>
            <a:r>
              <a:rPr lang="en-US" sz="2000" b="1" dirty="0" err="1"/>
              <a:t>Presprouting</a:t>
            </a:r>
            <a:r>
              <a:rPr lang="ar-IQ" sz="2000" b="1" dirty="0"/>
              <a:t> او تنبيت البراعم </a:t>
            </a:r>
            <a:r>
              <a:rPr lang="en-US" sz="2000" b="1" dirty="0"/>
              <a:t>Sprouting  </a:t>
            </a:r>
            <a:r>
              <a:rPr lang="en-US" sz="2000" dirty="0"/>
              <a:t/>
            </a:r>
            <a:br>
              <a:rPr lang="en-US" sz="2000" dirty="0"/>
            </a:br>
            <a:endParaRPr lang="ar-IQ" sz="20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800" dirty="0" smtClean="0">
                <a:cs typeface="+mj-cs"/>
              </a:rPr>
              <a:t>تؤدي </a:t>
            </a:r>
            <a:r>
              <a:rPr lang="ar-IQ" sz="2800" dirty="0">
                <a:cs typeface="+mj-cs"/>
              </a:rPr>
              <a:t>عملية التنبيت الاخضر الى انتاج براعم قصيرة وقوية والتبكير في الانبات والنضج وزيادة عدد السيقان الارضية وكمية المحصول الجيد وتقليل عدد السيقان الهوائية، </a:t>
            </a:r>
            <a:endParaRPr lang="ar-IQ" sz="2800" dirty="0" smtClean="0">
              <a:cs typeface="+mj-cs"/>
            </a:endParaRPr>
          </a:p>
          <a:p>
            <a:pPr algn="just" rtl="1">
              <a:lnSpc>
                <a:spcPct val="150000"/>
              </a:lnSpc>
              <a:buFontTx/>
              <a:buChar char="-"/>
            </a:pPr>
            <a:r>
              <a:rPr lang="ar-IQ" sz="2800" dirty="0" smtClean="0">
                <a:cs typeface="+mj-cs"/>
              </a:rPr>
              <a:t>وعند </a:t>
            </a:r>
            <a:r>
              <a:rPr lang="ar-IQ" sz="2800" dirty="0">
                <a:cs typeface="+mj-cs"/>
              </a:rPr>
              <a:t>اجراء هذه العملية يجب ملاحظة الامور التالية: </a:t>
            </a:r>
          </a:p>
        </p:txBody>
      </p:sp>
    </p:spTree>
    <p:extLst>
      <p:ext uri="{BB962C8B-B14F-4D97-AF65-F5344CB8AC3E}">
        <p14:creationId xmlns:p14="http://schemas.microsoft.com/office/powerpoint/2010/main" val="2893955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200" b="1" dirty="0"/>
              <a:t>*التنبيت ( التخضير ) قبل الزراعة  </a:t>
            </a:r>
            <a:r>
              <a:rPr lang="en-US" sz="2200" b="1" dirty="0" err="1"/>
              <a:t>Presprouting</a:t>
            </a:r>
            <a:r>
              <a:rPr lang="ar-IQ" sz="2200" b="1" dirty="0"/>
              <a:t> او تنبيت البراعم </a:t>
            </a:r>
            <a:r>
              <a:rPr lang="en-US" sz="2200" b="1" dirty="0"/>
              <a:t>Sprouting  </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marL="622300" indent="-622300" algn="just" rtl="1">
              <a:lnSpc>
                <a:spcPct val="150000"/>
              </a:lnSpc>
              <a:buNone/>
            </a:pPr>
            <a:r>
              <a:rPr lang="en-US" sz="2800" dirty="0">
                <a:cs typeface="+mj-cs"/>
              </a:rPr>
              <a:t> 1</a:t>
            </a:r>
            <a:r>
              <a:rPr lang="ar-IQ" sz="2800" dirty="0">
                <a:cs typeface="+mj-cs"/>
              </a:rPr>
              <a:t>- انسب درجة حرارة لنمو النبت هي </a:t>
            </a:r>
            <a:r>
              <a:rPr lang="en-US" sz="2800" dirty="0">
                <a:cs typeface="+mj-cs"/>
              </a:rPr>
              <a:t>50</a:t>
            </a:r>
            <a:r>
              <a:rPr lang="ar-IQ" sz="2800" dirty="0">
                <a:cs typeface="+mj-cs"/>
              </a:rPr>
              <a:t>م◦ </a:t>
            </a:r>
            <a:endParaRPr lang="ar-IQ" sz="2800" dirty="0" smtClean="0">
              <a:cs typeface="+mj-cs"/>
            </a:endParaRPr>
          </a:p>
          <a:p>
            <a:pPr marL="901700" indent="-901700" algn="just" rtl="1">
              <a:lnSpc>
                <a:spcPct val="150000"/>
              </a:lnSpc>
              <a:buNone/>
            </a:pPr>
            <a:r>
              <a:rPr lang="ar-IQ" sz="2800" dirty="0">
                <a:cs typeface="+mj-cs"/>
              </a:rPr>
              <a:t> </a:t>
            </a:r>
            <a:r>
              <a:rPr lang="ar-IQ" sz="2800" dirty="0" smtClean="0">
                <a:cs typeface="+mj-cs"/>
              </a:rPr>
              <a:t>     - الا </a:t>
            </a:r>
            <a:r>
              <a:rPr lang="ar-IQ" sz="2800" dirty="0">
                <a:cs typeface="+mj-cs"/>
              </a:rPr>
              <a:t>ان تخزين الدرنات في درجة حرارة </a:t>
            </a:r>
            <a:r>
              <a:rPr lang="en-US" sz="2800" dirty="0">
                <a:cs typeface="+mj-cs"/>
              </a:rPr>
              <a:t>20</a:t>
            </a:r>
            <a:r>
              <a:rPr lang="ar-IQ" sz="2800" dirty="0">
                <a:cs typeface="+mj-cs"/>
              </a:rPr>
              <a:t>م◦ لبضعة اسابيع </a:t>
            </a:r>
            <a:endParaRPr lang="ar-IQ" sz="2800" dirty="0" smtClean="0">
              <a:cs typeface="+mj-cs"/>
            </a:endParaRPr>
          </a:p>
          <a:p>
            <a:pPr marL="901700" indent="-901700" algn="just" rtl="1">
              <a:lnSpc>
                <a:spcPct val="150000"/>
              </a:lnSpc>
              <a:buNone/>
            </a:pPr>
            <a:r>
              <a:rPr lang="ar-IQ" sz="2800" dirty="0">
                <a:cs typeface="+mj-cs"/>
              </a:rPr>
              <a:t> </a:t>
            </a:r>
            <a:r>
              <a:rPr lang="ar-IQ" sz="2800" dirty="0" smtClean="0">
                <a:cs typeface="+mj-cs"/>
              </a:rPr>
              <a:t>      - ثم </a:t>
            </a:r>
            <a:r>
              <a:rPr lang="ar-IQ" sz="2800" dirty="0">
                <a:cs typeface="+mj-cs"/>
              </a:rPr>
              <a:t>خفض </a:t>
            </a:r>
            <a:r>
              <a:rPr lang="ar-IQ" sz="2800" dirty="0" smtClean="0">
                <a:cs typeface="+mj-cs"/>
              </a:rPr>
              <a:t>درجة حرارة </a:t>
            </a:r>
            <a:r>
              <a:rPr lang="ar-IQ" sz="2800" dirty="0">
                <a:cs typeface="+mj-cs"/>
              </a:rPr>
              <a:t>الخزن الى </a:t>
            </a:r>
            <a:r>
              <a:rPr lang="en-US" sz="2800" dirty="0">
                <a:cs typeface="+mj-cs"/>
              </a:rPr>
              <a:t>10</a:t>
            </a:r>
            <a:r>
              <a:rPr lang="ar-IQ" sz="2800" dirty="0">
                <a:cs typeface="+mj-cs"/>
              </a:rPr>
              <a:t>م◦ </a:t>
            </a:r>
            <a:endParaRPr lang="ar-IQ" sz="2800" dirty="0" smtClean="0">
              <a:cs typeface="+mj-cs"/>
            </a:endParaRPr>
          </a:p>
          <a:p>
            <a:pPr marL="990600" indent="-990600" algn="just" rtl="1">
              <a:lnSpc>
                <a:spcPct val="150000"/>
              </a:lnSpc>
              <a:buNone/>
            </a:pPr>
            <a:r>
              <a:rPr lang="ar-IQ" sz="2800" dirty="0">
                <a:cs typeface="+mj-cs"/>
              </a:rPr>
              <a:t> </a:t>
            </a:r>
            <a:r>
              <a:rPr lang="ar-IQ" sz="2800" dirty="0" smtClean="0">
                <a:cs typeface="+mj-cs"/>
              </a:rPr>
              <a:t>      - يعمل </a:t>
            </a:r>
            <a:r>
              <a:rPr lang="ar-IQ" sz="2800" dirty="0">
                <a:cs typeface="+mj-cs"/>
              </a:rPr>
              <a:t>على تكوين نبت قوي وسميك تنمو عليه </a:t>
            </a:r>
            <a:r>
              <a:rPr lang="ar-IQ" sz="2800" dirty="0" smtClean="0">
                <a:cs typeface="+mj-cs"/>
              </a:rPr>
              <a:t> جذورعرضية </a:t>
            </a:r>
            <a:r>
              <a:rPr lang="ar-IQ" sz="2800" dirty="0">
                <a:cs typeface="+mj-cs"/>
              </a:rPr>
              <a:t>بأعداد كبيرة عند الزراعة.</a:t>
            </a:r>
            <a:endParaRPr lang="en-US" sz="2800" dirty="0">
              <a:cs typeface="+mj-cs"/>
            </a:endParaRPr>
          </a:p>
          <a:p>
            <a:endParaRPr lang="ar-IQ" dirty="0"/>
          </a:p>
        </p:txBody>
      </p:sp>
    </p:spTree>
    <p:extLst>
      <p:ext uri="{BB962C8B-B14F-4D97-AF65-F5344CB8AC3E}">
        <p14:creationId xmlns:p14="http://schemas.microsoft.com/office/powerpoint/2010/main" val="3005209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200" b="1" dirty="0"/>
              <a:t>*التنبيت ( التخضير ) قبل الزراعة  </a:t>
            </a:r>
            <a:r>
              <a:rPr lang="en-US" sz="2200" b="1" dirty="0" err="1"/>
              <a:t>Presprouting</a:t>
            </a:r>
            <a:r>
              <a:rPr lang="ar-IQ" sz="2200" b="1" dirty="0"/>
              <a:t> او تنبيت البراعم </a:t>
            </a:r>
            <a:r>
              <a:rPr lang="en-US" sz="2200" b="1" dirty="0"/>
              <a:t>Sprouting  </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marL="444500" indent="-444500" algn="just" rtl="1">
              <a:lnSpc>
                <a:spcPct val="160000"/>
              </a:lnSpc>
              <a:buNone/>
            </a:pPr>
            <a:r>
              <a:rPr lang="en-US" sz="2400" dirty="0">
                <a:cs typeface="+mj-cs"/>
              </a:rPr>
              <a:t>2</a:t>
            </a:r>
            <a:r>
              <a:rPr lang="ar-IQ" sz="2400" dirty="0">
                <a:cs typeface="+mj-cs"/>
              </a:rPr>
              <a:t>- يؤدي تعريض الدرنات لضوء الشمس غير المباشرالى جعل النبت المتكون قصير وسميك وقوي وهو المرغوب</a:t>
            </a:r>
            <a:r>
              <a:rPr lang="ar-IQ" sz="2400" dirty="0" smtClean="0">
                <a:cs typeface="+mj-cs"/>
              </a:rPr>
              <a:t>،</a:t>
            </a:r>
          </a:p>
          <a:p>
            <a:pPr marL="723900" indent="-723900" algn="just" rtl="1">
              <a:lnSpc>
                <a:spcPct val="160000"/>
              </a:lnSpc>
              <a:buNone/>
              <a:tabLst>
                <a:tab pos="1168400" algn="l"/>
              </a:tabLst>
            </a:pPr>
            <a:r>
              <a:rPr lang="ar-IQ" sz="2400" dirty="0">
                <a:cs typeface="+mj-cs"/>
              </a:rPr>
              <a:t> </a:t>
            </a:r>
            <a:r>
              <a:rPr lang="ar-IQ" sz="2400" dirty="0" smtClean="0">
                <a:cs typeface="+mj-cs"/>
              </a:rPr>
              <a:t>   - اما </a:t>
            </a:r>
            <a:r>
              <a:rPr lang="ar-IQ" sz="2400" dirty="0">
                <a:cs typeface="+mj-cs"/>
              </a:rPr>
              <a:t>النبت الذي يتكون في الظلام فيكون طويلا ورفيع </a:t>
            </a:r>
            <a:r>
              <a:rPr lang="ar-IQ" sz="2400" dirty="0" smtClean="0">
                <a:cs typeface="+mj-cs"/>
              </a:rPr>
              <a:t>  وابيض </a:t>
            </a:r>
            <a:r>
              <a:rPr lang="ar-IQ" sz="2400" dirty="0">
                <a:cs typeface="+mj-cs"/>
              </a:rPr>
              <a:t>اللون وينكسر بسهولة عند الزراعة</a:t>
            </a:r>
            <a:r>
              <a:rPr lang="ar-IQ" sz="2400" dirty="0" smtClean="0">
                <a:cs typeface="+mj-cs"/>
              </a:rPr>
              <a:t>.</a:t>
            </a:r>
          </a:p>
          <a:p>
            <a:pPr marL="444500" indent="-444500" algn="just" rtl="1">
              <a:lnSpc>
                <a:spcPct val="160000"/>
              </a:lnSpc>
              <a:buNone/>
            </a:pPr>
            <a:r>
              <a:rPr lang="en-US" sz="2400" dirty="0">
                <a:cs typeface="+mj-cs"/>
              </a:rPr>
              <a:t>3</a:t>
            </a:r>
            <a:r>
              <a:rPr lang="ar-IQ" sz="2400" dirty="0">
                <a:cs typeface="+mj-cs"/>
              </a:rPr>
              <a:t>- يجب ان لا يزيد طول النبت عن </a:t>
            </a:r>
            <a:r>
              <a:rPr lang="en-US" sz="2400" dirty="0">
                <a:cs typeface="+mj-cs"/>
              </a:rPr>
              <a:t>12</a:t>
            </a:r>
            <a:r>
              <a:rPr lang="ar-IQ" sz="2400" dirty="0">
                <a:cs typeface="+mj-cs"/>
              </a:rPr>
              <a:t> ملم لان ذلك يؤدي الى تقطعه بسهولة عند الزراعة.</a:t>
            </a:r>
            <a:endParaRPr lang="en-US" sz="2400" dirty="0">
              <a:cs typeface="+mj-cs"/>
            </a:endParaRPr>
          </a:p>
          <a:p>
            <a:pPr marL="0" indent="0" algn="just" rtl="1">
              <a:lnSpc>
                <a:spcPct val="160000"/>
              </a:lnSpc>
              <a:buNone/>
              <a:tabLst>
                <a:tab pos="1168400" algn="l"/>
              </a:tabLst>
            </a:pPr>
            <a:endParaRPr lang="ar-IQ" dirty="0">
              <a:cs typeface="+mj-cs"/>
            </a:endParaRPr>
          </a:p>
        </p:txBody>
      </p:sp>
    </p:spTree>
    <p:extLst>
      <p:ext uri="{BB962C8B-B14F-4D97-AF65-F5344CB8AC3E}">
        <p14:creationId xmlns:p14="http://schemas.microsoft.com/office/powerpoint/2010/main" val="3107296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lnSpc>
                <a:spcPct val="150000"/>
              </a:lnSpc>
            </a:pPr>
            <a:r>
              <a:rPr lang="ar-IQ" b="1" dirty="0"/>
              <a:t>العائلة الباذنجانية</a:t>
            </a:r>
            <a:r>
              <a:rPr lang="en-US" dirty="0"/>
              <a:t/>
            </a:r>
            <a:br>
              <a:rPr lang="en-US" dirty="0"/>
            </a:br>
            <a:r>
              <a:rPr lang="en-US" b="1" dirty="0" err="1"/>
              <a:t>Solanaceae</a:t>
            </a:r>
            <a:r>
              <a:rPr lang="en-US" dirty="0"/>
              <a:t/>
            </a:r>
            <a:br>
              <a:rPr lang="en-US" dirty="0"/>
            </a:br>
            <a:r>
              <a:rPr lang="en-US" b="1" dirty="0"/>
              <a:t>Night Shade Family</a:t>
            </a:r>
            <a:r>
              <a:rPr lang="en-US" dirty="0"/>
              <a:t/>
            </a:r>
            <a:br>
              <a:rPr lang="en-US" dirty="0"/>
            </a:br>
            <a:endParaRPr lang="ar-IQ" dirty="0"/>
          </a:p>
        </p:txBody>
      </p:sp>
      <p:sp>
        <p:nvSpPr>
          <p:cNvPr id="3" name="Subtitle 2"/>
          <p:cNvSpPr>
            <a:spLocks noGrp="1"/>
          </p:cNvSpPr>
          <p:nvPr>
            <p:ph type="subTitle" idx="1"/>
          </p:nvPr>
        </p:nvSpPr>
        <p:spPr/>
        <p:txBody>
          <a:bodyPr>
            <a:normAutofit/>
          </a:bodyPr>
          <a:lstStyle/>
          <a:p>
            <a:pPr rtl="1"/>
            <a:r>
              <a:rPr lang="en-US" sz="4400" dirty="0" smtClean="0">
                <a:cs typeface="+mj-cs"/>
              </a:rPr>
              <a:t> </a:t>
            </a:r>
            <a:r>
              <a:rPr lang="ar-IQ" sz="4400" dirty="0" smtClean="0">
                <a:cs typeface="+mj-cs"/>
              </a:rPr>
              <a:t>البطاطا</a:t>
            </a:r>
          </a:p>
          <a:p>
            <a:pPr algn="l" rtl="1"/>
            <a:r>
              <a:rPr lang="ar-IQ" sz="1800" dirty="0" smtClean="0">
                <a:cs typeface="+mj-cs"/>
              </a:rPr>
              <a:t>م</a:t>
            </a:r>
            <a:r>
              <a:rPr lang="en-US" sz="1800" dirty="0" smtClean="0">
                <a:cs typeface="+mj-cs"/>
              </a:rPr>
              <a:t>2</a:t>
            </a:r>
            <a:r>
              <a:rPr lang="ar-IQ" sz="1800" dirty="0" smtClean="0">
                <a:cs typeface="+mj-cs"/>
              </a:rPr>
              <a:t> الثلاثاء </a:t>
            </a:r>
            <a:r>
              <a:rPr lang="en-US" sz="1800" dirty="0" smtClean="0">
                <a:cs typeface="+mj-cs"/>
              </a:rPr>
              <a:t>8</a:t>
            </a:r>
            <a:r>
              <a:rPr lang="ar-IQ" sz="1800" dirty="0" smtClean="0">
                <a:cs typeface="+mj-cs"/>
              </a:rPr>
              <a:t>/ </a:t>
            </a:r>
            <a:r>
              <a:rPr lang="en-US" sz="1800" dirty="0" smtClean="0">
                <a:cs typeface="+mj-cs"/>
              </a:rPr>
              <a:t>3</a:t>
            </a:r>
            <a:r>
              <a:rPr lang="ar-IQ" sz="1800" dirty="0" smtClean="0">
                <a:cs typeface="+mj-cs"/>
              </a:rPr>
              <a:t>/ </a:t>
            </a:r>
            <a:r>
              <a:rPr lang="en-US" sz="1800" dirty="0" smtClean="0">
                <a:cs typeface="+mj-cs"/>
              </a:rPr>
              <a:t>2022</a:t>
            </a:r>
            <a:endParaRPr lang="ar-IQ" sz="1800" dirty="0">
              <a:cs typeface="+mj-cs"/>
            </a:endParaRPr>
          </a:p>
        </p:txBody>
      </p:sp>
    </p:spTree>
    <p:extLst>
      <p:ext uri="{BB962C8B-B14F-4D97-AF65-F5344CB8AC3E}">
        <p14:creationId xmlns:p14="http://schemas.microsoft.com/office/powerpoint/2010/main" val="3323318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000" b="1" dirty="0"/>
              <a:t>*التنبيت ( التخضير ) قبل الزراعة  </a:t>
            </a:r>
            <a:r>
              <a:rPr lang="en-US" sz="2000" b="1" dirty="0" err="1"/>
              <a:t>Presprouting</a:t>
            </a:r>
            <a:r>
              <a:rPr lang="ar-IQ" sz="2000" b="1" dirty="0"/>
              <a:t> او تنبيت البراعم </a:t>
            </a:r>
            <a:r>
              <a:rPr lang="en-US" sz="2000" b="1" dirty="0"/>
              <a:t>Sprouting</a:t>
            </a:r>
            <a:endParaRPr lang="ar-IQ" sz="2000" dirty="0"/>
          </a:p>
        </p:txBody>
      </p:sp>
      <p:sp>
        <p:nvSpPr>
          <p:cNvPr id="3" name="Content Placeholder 2"/>
          <p:cNvSpPr>
            <a:spLocks noGrp="1"/>
          </p:cNvSpPr>
          <p:nvPr>
            <p:ph idx="1"/>
          </p:nvPr>
        </p:nvSpPr>
        <p:spPr/>
        <p:txBody>
          <a:bodyPr>
            <a:normAutofit/>
          </a:bodyPr>
          <a:lstStyle/>
          <a:p>
            <a:pPr marL="533400" indent="-533400" algn="just" rtl="1">
              <a:lnSpc>
                <a:spcPct val="150000"/>
              </a:lnSpc>
              <a:buNone/>
            </a:pPr>
            <a:r>
              <a:rPr lang="en-US" sz="2400" dirty="0">
                <a:cs typeface="+mj-cs"/>
              </a:rPr>
              <a:t>4</a:t>
            </a:r>
            <a:r>
              <a:rPr lang="ar-IQ" sz="2400" dirty="0">
                <a:cs typeface="+mj-cs"/>
              </a:rPr>
              <a:t>- اذا اجريت هذه العملية قبل انتهاء اوضعف السيادة القمية فأنه لايتكون سوى عدد قليل من النموات بكل قطعة </a:t>
            </a:r>
            <a:r>
              <a:rPr lang="ar-IQ" sz="2400" dirty="0" smtClean="0">
                <a:cs typeface="+mj-cs"/>
              </a:rPr>
              <a:t>تقاوي،</a:t>
            </a:r>
          </a:p>
          <a:p>
            <a:pPr marL="812800" indent="-812800" algn="just" rtl="1">
              <a:lnSpc>
                <a:spcPct val="150000"/>
              </a:lnSpc>
              <a:buNone/>
            </a:pPr>
            <a:r>
              <a:rPr lang="ar-IQ" sz="2400" dirty="0">
                <a:cs typeface="+mj-cs"/>
              </a:rPr>
              <a:t> </a:t>
            </a:r>
            <a:r>
              <a:rPr lang="ar-IQ" sz="2400" dirty="0" smtClean="0">
                <a:cs typeface="+mj-cs"/>
              </a:rPr>
              <a:t>    - وتعطي </a:t>
            </a:r>
            <a:r>
              <a:rPr lang="ar-IQ" sz="2400" dirty="0">
                <a:cs typeface="+mj-cs"/>
              </a:rPr>
              <a:t>هذه التقاوي عند زراعتها عدد قليل من السيقان والدرنات في كل جورة, </a:t>
            </a:r>
            <a:endParaRPr lang="ar-IQ" sz="2400" dirty="0" smtClean="0">
              <a:cs typeface="+mj-cs"/>
            </a:endParaRPr>
          </a:p>
          <a:p>
            <a:pPr marL="812800" indent="-812800" algn="just" rtl="1">
              <a:lnSpc>
                <a:spcPct val="150000"/>
              </a:lnSpc>
              <a:buNone/>
            </a:pPr>
            <a:r>
              <a:rPr lang="ar-IQ" sz="2400" dirty="0" smtClean="0">
                <a:cs typeface="+mj-cs"/>
              </a:rPr>
              <a:t>     - وبالرغم </a:t>
            </a:r>
            <a:r>
              <a:rPr lang="ar-IQ" sz="2400" dirty="0">
                <a:cs typeface="+mj-cs"/>
              </a:rPr>
              <a:t>من ان الدرنات المتكونة تكون كبيرة الحجم الا ان المحصول يكون اقل مما لو كانت السيادة القمية قد انتهت قبل الزراعة. </a:t>
            </a:r>
            <a:endParaRPr lang="en-US" sz="2400" dirty="0">
              <a:cs typeface="+mj-cs"/>
            </a:endParaRPr>
          </a:p>
          <a:p>
            <a:pPr marL="0" indent="0" algn="just" rtl="1">
              <a:buNone/>
            </a:pPr>
            <a:r>
              <a:rPr lang="ar-IQ" dirty="0"/>
              <a:t> </a:t>
            </a:r>
            <a:endParaRPr lang="en-US" dirty="0"/>
          </a:p>
        </p:txBody>
      </p:sp>
    </p:spTree>
    <p:extLst>
      <p:ext uri="{BB962C8B-B14F-4D97-AF65-F5344CB8AC3E}">
        <p14:creationId xmlns:p14="http://schemas.microsoft.com/office/powerpoint/2010/main" val="406483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000" b="1" dirty="0"/>
              <a:t>*التنبيت ( التخضير ) قبل الزراعة  </a:t>
            </a:r>
            <a:r>
              <a:rPr lang="en-US" sz="2000" b="1" dirty="0" err="1"/>
              <a:t>Presprouting</a:t>
            </a:r>
            <a:r>
              <a:rPr lang="ar-IQ" sz="2000" b="1" dirty="0"/>
              <a:t> او تنبيت البراعم </a:t>
            </a:r>
            <a:r>
              <a:rPr lang="en-US" sz="2000" b="1" dirty="0"/>
              <a:t>Sprouting</a:t>
            </a:r>
            <a:endParaRPr lang="ar-IQ" sz="2000" dirty="0"/>
          </a:p>
        </p:txBody>
      </p:sp>
      <p:sp>
        <p:nvSpPr>
          <p:cNvPr id="3" name="Content Placeholder 2"/>
          <p:cNvSpPr>
            <a:spLocks noGrp="1"/>
          </p:cNvSpPr>
          <p:nvPr>
            <p:ph idx="1"/>
          </p:nvPr>
        </p:nvSpPr>
        <p:spPr/>
        <p:txBody>
          <a:bodyPr>
            <a:normAutofit/>
          </a:bodyPr>
          <a:lstStyle/>
          <a:p>
            <a:pPr marL="444500" indent="-444500" algn="just" rtl="1">
              <a:lnSpc>
                <a:spcPct val="150000"/>
              </a:lnSpc>
              <a:buNone/>
            </a:pPr>
            <a:r>
              <a:rPr lang="en-US" sz="2400" dirty="0"/>
              <a:t>5</a:t>
            </a:r>
            <a:r>
              <a:rPr lang="ar-IQ" sz="2400" dirty="0"/>
              <a:t>- تؤدي ازالة النموات المتكونة بالقمة قبل الزراعة الى تكون عدد اكبر من السيقان بعد الزراعة وتكون عدد اكبر من الدرنات بكل </a:t>
            </a:r>
            <a:r>
              <a:rPr lang="ar-IQ" sz="2400" dirty="0" smtClean="0"/>
              <a:t>جورة،</a:t>
            </a:r>
          </a:p>
          <a:p>
            <a:pPr marL="533400" indent="-533400" algn="just" rtl="1">
              <a:lnSpc>
                <a:spcPct val="150000"/>
              </a:lnSpc>
              <a:buNone/>
            </a:pPr>
            <a:r>
              <a:rPr lang="ar-IQ" sz="2400" dirty="0"/>
              <a:t> </a:t>
            </a:r>
            <a:r>
              <a:rPr lang="ar-IQ" sz="2400" dirty="0" smtClean="0"/>
              <a:t>  - الا </a:t>
            </a:r>
            <a:r>
              <a:rPr lang="ar-IQ" sz="2400" dirty="0"/>
              <a:t>ان ذلك يكون مصحوبا بتأخير الانبات مع صغر حجم الدرنات المتكونة وقد يقل المحصول نتيجة لذلك. </a:t>
            </a:r>
            <a:endParaRPr lang="en-US" sz="2400" dirty="0"/>
          </a:p>
        </p:txBody>
      </p:sp>
    </p:spTree>
    <p:extLst>
      <p:ext uri="{BB962C8B-B14F-4D97-AF65-F5344CB8AC3E}">
        <p14:creationId xmlns:p14="http://schemas.microsoft.com/office/powerpoint/2010/main" val="1829614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000" b="1" dirty="0"/>
              <a:t>*التنبيت ( التخضير ) قبل الزراعة  </a:t>
            </a:r>
            <a:r>
              <a:rPr lang="en-US" sz="2000" b="1" dirty="0" err="1"/>
              <a:t>Presprouting</a:t>
            </a:r>
            <a:r>
              <a:rPr lang="ar-IQ" sz="2000" b="1" dirty="0"/>
              <a:t> او تنبيت البراعم </a:t>
            </a:r>
            <a:r>
              <a:rPr lang="en-US" sz="2000" b="1" dirty="0"/>
              <a:t>Sprouting</a:t>
            </a:r>
            <a:endParaRPr lang="ar-IQ" sz="2000" dirty="0"/>
          </a:p>
        </p:txBody>
      </p:sp>
      <p:sp>
        <p:nvSpPr>
          <p:cNvPr id="3" name="Content Placeholder 2"/>
          <p:cNvSpPr>
            <a:spLocks noGrp="1"/>
          </p:cNvSpPr>
          <p:nvPr>
            <p:ph idx="1"/>
          </p:nvPr>
        </p:nvSpPr>
        <p:spPr/>
        <p:txBody>
          <a:bodyPr>
            <a:normAutofit fontScale="77500" lnSpcReduction="20000"/>
          </a:bodyPr>
          <a:lstStyle/>
          <a:p>
            <a:pPr marL="0" indent="0" algn="just" rtl="1">
              <a:lnSpc>
                <a:spcPct val="150000"/>
              </a:lnSpc>
              <a:buNone/>
            </a:pPr>
            <a:r>
              <a:rPr lang="ar-IQ" dirty="0" smtClean="0">
                <a:cs typeface="+mj-cs"/>
              </a:rPr>
              <a:t>- </a:t>
            </a:r>
            <a:r>
              <a:rPr lang="ar-IQ" sz="3100" dirty="0" smtClean="0">
                <a:cs typeface="+mj-cs"/>
              </a:rPr>
              <a:t>من </a:t>
            </a:r>
            <a:r>
              <a:rPr lang="ar-IQ" sz="3100" dirty="0">
                <a:cs typeface="+mj-cs"/>
              </a:rPr>
              <a:t>اهم مزايا تنبيت البراعم في التقاوي مايلي: </a:t>
            </a:r>
            <a:endParaRPr lang="en-US" sz="3100" dirty="0">
              <a:cs typeface="+mj-cs"/>
            </a:endParaRPr>
          </a:p>
          <a:p>
            <a:pPr marL="177800" indent="-177800" algn="just" rtl="1">
              <a:lnSpc>
                <a:spcPct val="150000"/>
              </a:lnSpc>
              <a:buNone/>
            </a:pPr>
            <a:r>
              <a:rPr lang="en-US" sz="3100" dirty="0" smtClean="0">
                <a:cs typeface="+mj-cs"/>
              </a:rPr>
              <a:t>1</a:t>
            </a:r>
            <a:r>
              <a:rPr lang="ar-IQ" sz="3100" dirty="0" smtClean="0">
                <a:cs typeface="+mj-cs"/>
              </a:rPr>
              <a:t>- </a:t>
            </a:r>
            <a:r>
              <a:rPr lang="ar-IQ" sz="3100" dirty="0">
                <a:cs typeface="+mj-cs"/>
              </a:rPr>
              <a:t>التبكير في الانبات ويتبع ذلك التبكير في الحاصل. </a:t>
            </a:r>
            <a:endParaRPr lang="en-US" sz="3100" dirty="0">
              <a:cs typeface="+mj-cs"/>
            </a:endParaRPr>
          </a:p>
          <a:p>
            <a:pPr marL="444500" indent="-444500" algn="just" rtl="1">
              <a:lnSpc>
                <a:spcPct val="150000"/>
              </a:lnSpc>
              <a:buNone/>
            </a:pPr>
            <a:r>
              <a:rPr lang="en-US" sz="3100" dirty="0">
                <a:cs typeface="+mj-cs"/>
              </a:rPr>
              <a:t>2</a:t>
            </a:r>
            <a:r>
              <a:rPr lang="ar-IQ" sz="3100" dirty="0">
                <a:cs typeface="+mj-cs"/>
              </a:rPr>
              <a:t>- المساعدة على تكوين مجموع جذري قوي وزيادة نسبة الجذورالى المجموع الخضري. </a:t>
            </a:r>
            <a:endParaRPr lang="en-US" sz="3100" dirty="0">
              <a:cs typeface="+mj-cs"/>
            </a:endParaRPr>
          </a:p>
          <a:p>
            <a:pPr marL="444500" indent="-444500" algn="just" rtl="1">
              <a:lnSpc>
                <a:spcPct val="150000"/>
              </a:lnSpc>
              <a:buNone/>
            </a:pPr>
            <a:r>
              <a:rPr lang="en-US" sz="3100" dirty="0">
                <a:cs typeface="+mj-cs"/>
              </a:rPr>
              <a:t>3</a:t>
            </a:r>
            <a:r>
              <a:rPr lang="ar-IQ" sz="3100" dirty="0">
                <a:cs typeface="+mj-cs"/>
              </a:rPr>
              <a:t>- العمل على التخلص من الدرنات غير القادرة على الانبات </a:t>
            </a:r>
            <a:r>
              <a:rPr lang="ar-IQ" sz="3100" dirty="0" smtClean="0">
                <a:cs typeface="+mj-cs"/>
              </a:rPr>
              <a:t>التي </a:t>
            </a:r>
            <a:r>
              <a:rPr lang="ar-IQ" sz="3100" dirty="0">
                <a:cs typeface="+mj-cs"/>
              </a:rPr>
              <a:t>تعطي جور غائبة عند زراعتها ويساعد التخلص منها على تجانس الانبات وزيادة نسبته في الحقل.</a:t>
            </a:r>
            <a:endParaRPr lang="en-US" sz="3100" dirty="0">
              <a:cs typeface="+mj-cs"/>
            </a:endParaRPr>
          </a:p>
          <a:p>
            <a:pPr marL="0" indent="0" algn="just" rtl="1">
              <a:lnSpc>
                <a:spcPct val="150000"/>
              </a:lnSpc>
              <a:buNone/>
            </a:pPr>
            <a:r>
              <a:rPr lang="en-US" sz="3100" dirty="0">
                <a:cs typeface="+mj-cs"/>
              </a:rPr>
              <a:t>4</a:t>
            </a:r>
            <a:r>
              <a:rPr lang="ar-IQ" sz="3100" dirty="0">
                <a:cs typeface="+mj-cs"/>
              </a:rPr>
              <a:t>- يؤدي جميع ذلك الى زيادة الحاصل الكلي </a:t>
            </a:r>
            <a:r>
              <a:rPr lang="ar-IQ" sz="3100" dirty="0" smtClean="0">
                <a:cs typeface="+mj-cs"/>
              </a:rPr>
              <a:t>للدرنات</a:t>
            </a:r>
            <a:r>
              <a:rPr lang="ar-IQ" dirty="0" smtClean="0">
                <a:cs typeface="+mj-cs"/>
              </a:rPr>
              <a:t>. </a:t>
            </a:r>
            <a:r>
              <a:rPr lang="ar-IQ" dirty="0" smtClean="0">
                <a:cs typeface="+mj-cs"/>
              </a:rPr>
              <a:t>....... يتبع</a:t>
            </a:r>
            <a:endParaRPr lang="en-US" dirty="0">
              <a:effectLst/>
              <a:cs typeface="+mj-cs"/>
            </a:endParaRPr>
          </a:p>
        </p:txBody>
      </p:sp>
    </p:spTree>
    <p:extLst>
      <p:ext uri="{BB962C8B-B14F-4D97-AF65-F5344CB8AC3E}">
        <p14:creationId xmlns:p14="http://schemas.microsoft.com/office/powerpoint/2010/main" val="3044523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dirty="0"/>
              <a:t>*</a:t>
            </a:r>
            <a:r>
              <a:rPr lang="ar-IQ" sz="3200" b="1" dirty="0"/>
              <a:t>السيادة القمية </a:t>
            </a:r>
            <a:r>
              <a:rPr lang="en-US" sz="3200" b="1" dirty="0"/>
              <a:t>Apical Dominance </a:t>
            </a:r>
            <a:r>
              <a:rPr lang="ar-IQ" sz="3200" b="1" dirty="0"/>
              <a:t>   </a:t>
            </a:r>
            <a:r>
              <a:rPr lang="en-US" sz="3200" dirty="0"/>
              <a:t/>
            </a:r>
            <a:br>
              <a:rPr lang="en-US" sz="3200" dirty="0"/>
            </a:br>
            <a:endParaRPr lang="ar-IQ" sz="3200" dirty="0"/>
          </a:p>
        </p:txBody>
      </p:sp>
      <p:sp>
        <p:nvSpPr>
          <p:cNvPr id="3" name="Content Placeholder 2"/>
          <p:cNvSpPr>
            <a:spLocks noGrp="1"/>
          </p:cNvSpPr>
          <p:nvPr>
            <p:ph idx="1"/>
          </p:nvPr>
        </p:nvSpPr>
        <p:spPr/>
        <p:txBody>
          <a:bodyPr>
            <a:normAutofit fontScale="77500" lnSpcReduction="20000"/>
          </a:bodyPr>
          <a:lstStyle/>
          <a:p>
            <a:pPr algn="just" rtl="1">
              <a:buFontTx/>
              <a:buChar char="-"/>
            </a:pPr>
            <a:r>
              <a:rPr lang="ar-IQ" dirty="0" smtClean="0">
                <a:cs typeface="+mj-cs"/>
              </a:rPr>
              <a:t>يقصد </a:t>
            </a:r>
            <a:r>
              <a:rPr lang="ar-IQ" dirty="0">
                <a:cs typeface="+mj-cs"/>
              </a:rPr>
              <a:t>بها سيادة البرعم الطرفي على باقي براعم الدرنة وتثبيطه لنموها، وقد عللت هذه الظاهرة بعدة نظريات </a:t>
            </a:r>
            <a:r>
              <a:rPr lang="ar-IQ" dirty="0" smtClean="0">
                <a:cs typeface="+mj-cs"/>
              </a:rPr>
              <a:t>منها:</a:t>
            </a:r>
          </a:p>
          <a:p>
            <a:pPr marL="355600" indent="-355600" algn="just" rtl="1">
              <a:lnSpc>
                <a:spcPct val="160000"/>
              </a:lnSpc>
              <a:buNone/>
            </a:pPr>
            <a:r>
              <a:rPr lang="en-US" dirty="0">
                <a:cs typeface="+mj-cs"/>
              </a:rPr>
              <a:t>1</a:t>
            </a:r>
            <a:r>
              <a:rPr lang="ar-IQ" dirty="0" smtClean="0">
                <a:cs typeface="+mj-cs"/>
              </a:rPr>
              <a:t>- نمو </a:t>
            </a:r>
            <a:r>
              <a:rPr lang="ar-IQ" dirty="0">
                <a:cs typeface="+mj-cs"/>
              </a:rPr>
              <a:t>البرعم الطرفي يكون ممتاز جدا من الناحية المورفولوجية. </a:t>
            </a:r>
            <a:endParaRPr lang="en-US" dirty="0">
              <a:cs typeface="+mj-cs"/>
            </a:endParaRPr>
          </a:p>
          <a:p>
            <a:pPr marL="0" indent="0" algn="just" rtl="1">
              <a:lnSpc>
                <a:spcPct val="160000"/>
              </a:lnSpc>
              <a:buNone/>
            </a:pPr>
            <a:r>
              <a:rPr lang="en-US" dirty="0">
                <a:cs typeface="+mj-cs"/>
              </a:rPr>
              <a:t>2</a:t>
            </a:r>
            <a:r>
              <a:rPr lang="ar-IQ" dirty="0">
                <a:cs typeface="+mj-cs"/>
              </a:rPr>
              <a:t>- نتيجة لتكوين الاوكسين في القمة </a:t>
            </a:r>
            <a:r>
              <a:rPr lang="ar-IQ" dirty="0" smtClean="0">
                <a:cs typeface="+mj-cs"/>
              </a:rPr>
              <a:t>النامية. </a:t>
            </a:r>
            <a:endParaRPr lang="en-US" dirty="0">
              <a:cs typeface="+mj-cs"/>
            </a:endParaRPr>
          </a:p>
          <a:p>
            <a:pPr marL="444500" indent="-444500" algn="just" rtl="1">
              <a:lnSpc>
                <a:spcPct val="160000"/>
              </a:lnSpc>
              <a:buNone/>
            </a:pPr>
            <a:r>
              <a:rPr lang="en-US" dirty="0">
                <a:cs typeface="+mj-cs"/>
              </a:rPr>
              <a:t>3</a:t>
            </a:r>
            <a:r>
              <a:rPr lang="ar-IQ" dirty="0" smtClean="0">
                <a:cs typeface="+mj-cs"/>
              </a:rPr>
              <a:t>- وجود </a:t>
            </a:r>
            <a:r>
              <a:rPr lang="ar-IQ" dirty="0">
                <a:cs typeface="+mj-cs"/>
              </a:rPr>
              <a:t>مواد مانعة اخرى غير الاوكسين تتكون في اماكن اخرى بالدرنة وتمنع نمو البراعم القاعدية. </a:t>
            </a:r>
            <a:endParaRPr lang="en-US" dirty="0">
              <a:cs typeface="+mj-cs"/>
            </a:endParaRPr>
          </a:p>
          <a:p>
            <a:pPr marL="444500" indent="-444500" algn="just" rtl="1">
              <a:lnSpc>
                <a:spcPct val="160000"/>
              </a:lnSpc>
              <a:buNone/>
            </a:pPr>
            <a:r>
              <a:rPr lang="en-US" dirty="0">
                <a:cs typeface="+mj-cs"/>
              </a:rPr>
              <a:t>4</a:t>
            </a:r>
            <a:r>
              <a:rPr lang="ar-IQ" dirty="0">
                <a:cs typeface="+mj-cs"/>
              </a:rPr>
              <a:t>- فسرت على اساس ان البرعم الطرفي ينافس البراعم الاخرى على الغذاء.</a:t>
            </a:r>
          </a:p>
        </p:txBody>
      </p:sp>
    </p:spTree>
    <p:extLst>
      <p:ext uri="{BB962C8B-B14F-4D97-AF65-F5344CB8AC3E}">
        <p14:creationId xmlns:p14="http://schemas.microsoft.com/office/powerpoint/2010/main" val="232994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dirty="0"/>
              <a:t>*</a:t>
            </a:r>
            <a:r>
              <a:rPr lang="ar-IQ" sz="3200" b="1" dirty="0"/>
              <a:t>السيادة القمية </a:t>
            </a:r>
            <a:r>
              <a:rPr lang="en-US" sz="3200" b="1" dirty="0"/>
              <a:t>Apical Dominance</a:t>
            </a:r>
            <a:endParaRPr lang="ar-IQ" sz="3200" dirty="0"/>
          </a:p>
        </p:txBody>
      </p:sp>
      <p:sp>
        <p:nvSpPr>
          <p:cNvPr id="3" name="Content Placeholder 2"/>
          <p:cNvSpPr>
            <a:spLocks noGrp="1"/>
          </p:cNvSpPr>
          <p:nvPr>
            <p:ph idx="1"/>
          </p:nvPr>
        </p:nvSpPr>
        <p:spPr/>
        <p:txBody>
          <a:bodyPr>
            <a:normAutofit fontScale="85000" lnSpcReduction="20000"/>
          </a:bodyPr>
          <a:lstStyle/>
          <a:p>
            <a:pPr algn="just" rtl="1">
              <a:lnSpc>
                <a:spcPct val="160000"/>
              </a:lnSpc>
              <a:buFontTx/>
              <a:buChar char="-"/>
            </a:pPr>
            <a:r>
              <a:rPr lang="ar-IQ" dirty="0" smtClean="0">
                <a:cs typeface="+mj-cs"/>
              </a:rPr>
              <a:t>اقصى </a:t>
            </a:r>
            <a:r>
              <a:rPr lang="ar-IQ" dirty="0">
                <a:cs typeface="+mj-cs"/>
              </a:rPr>
              <a:t>درجات السيادة القمية هي عندما لاينمو سوى البرعم الوسطي بالعين الطرفية للدرنة، </a:t>
            </a:r>
            <a:endParaRPr lang="ar-IQ" dirty="0" smtClean="0">
              <a:cs typeface="+mj-cs"/>
            </a:endParaRPr>
          </a:p>
          <a:p>
            <a:pPr algn="just" rtl="1">
              <a:lnSpc>
                <a:spcPct val="160000"/>
              </a:lnSpc>
              <a:buFontTx/>
              <a:buChar char="-"/>
            </a:pPr>
            <a:r>
              <a:rPr lang="ar-IQ" dirty="0" smtClean="0">
                <a:cs typeface="+mj-cs"/>
              </a:rPr>
              <a:t>ومع </a:t>
            </a:r>
            <a:r>
              <a:rPr lang="ar-IQ" dirty="0">
                <a:cs typeface="+mj-cs"/>
              </a:rPr>
              <a:t>ضعف السيادة القمية ينمو البرعم الوسطي بالعيون الاخرى بالدرنة الا ان تركيز التبرعم يكون في العيون القريبة من قمة الدرنة، </a:t>
            </a:r>
            <a:endParaRPr lang="ar-IQ" dirty="0" smtClean="0">
              <a:cs typeface="+mj-cs"/>
            </a:endParaRPr>
          </a:p>
          <a:p>
            <a:pPr algn="just" rtl="1">
              <a:lnSpc>
                <a:spcPct val="160000"/>
              </a:lnSpc>
              <a:buFontTx/>
              <a:buChar char="-"/>
            </a:pPr>
            <a:r>
              <a:rPr lang="ar-IQ" dirty="0" smtClean="0">
                <a:cs typeface="+mj-cs"/>
              </a:rPr>
              <a:t>ومع </a:t>
            </a:r>
            <a:r>
              <a:rPr lang="ar-IQ" dirty="0">
                <a:cs typeface="+mj-cs"/>
              </a:rPr>
              <a:t>استمرارضعف السيادة القمية ينمو البرعم الوسطي في جميع العيون وعند اختفائها ينمو اكثر من برعم في كل </a:t>
            </a:r>
            <a:r>
              <a:rPr lang="ar-IQ" dirty="0" smtClean="0">
                <a:cs typeface="+mj-cs"/>
              </a:rPr>
              <a:t>عين،</a:t>
            </a:r>
          </a:p>
          <a:p>
            <a:pPr algn="just" rtl="1">
              <a:lnSpc>
                <a:spcPct val="160000"/>
              </a:lnSpc>
              <a:buFontTx/>
              <a:buChar char="-"/>
            </a:pPr>
            <a:r>
              <a:rPr lang="ar-IQ" dirty="0" smtClean="0">
                <a:cs typeface="+mj-cs"/>
              </a:rPr>
              <a:t>وتؤدي </a:t>
            </a:r>
            <a:r>
              <a:rPr lang="ar-IQ" dirty="0">
                <a:cs typeface="+mj-cs"/>
              </a:rPr>
              <a:t>ازالة العين الطرفية الى نمو البراعم في العيون </a:t>
            </a:r>
            <a:r>
              <a:rPr lang="ar-IQ" dirty="0" smtClean="0">
                <a:cs typeface="+mj-cs"/>
              </a:rPr>
              <a:t>الجانبية.</a:t>
            </a:r>
          </a:p>
        </p:txBody>
      </p:sp>
    </p:spTree>
    <p:extLst>
      <p:ext uri="{BB962C8B-B14F-4D97-AF65-F5344CB8AC3E}">
        <p14:creationId xmlns:p14="http://schemas.microsoft.com/office/powerpoint/2010/main" val="665705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800" dirty="0"/>
              <a:t>*</a:t>
            </a:r>
            <a:r>
              <a:rPr lang="ar-IQ" sz="2800" b="1" dirty="0"/>
              <a:t>السيادة القمية </a:t>
            </a:r>
            <a:r>
              <a:rPr lang="en-US" sz="2800" b="1" dirty="0"/>
              <a:t>Apical Dominance</a:t>
            </a:r>
            <a:endParaRPr lang="ar-IQ" sz="2800" dirty="0"/>
          </a:p>
        </p:txBody>
      </p:sp>
      <p:sp>
        <p:nvSpPr>
          <p:cNvPr id="3" name="Content Placeholder 2"/>
          <p:cNvSpPr>
            <a:spLocks noGrp="1"/>
          </p:cNvSpPr>
          <p:nvPr>
            <p:ph idx="1"/>
          </p:nvPr>
        </p:nvSpPr>
        <p:spPr/>
        <p:txBody>
          <a:bodyPr>
            <a:normAutofit fontScale="77500" lnSpcReduction="20000"/>
          </a:bodyPr>
          <a:lstStyle/>
          <a:p>
            <a:pPr algn="just" rtl="1">
              <a:lnSpc>
                <a:spcPct val="170000"/>
              </a:lnSpc>
              <a:buFontTx/>
              <a:buChar char="-"/>
            </a:pPr>
            <a:r>
              <a:rPr lang="ar-IQ" dirty="0" smtClean="0">
                <a:cs typeface="+mj-cs"/>
              </a:rPr>
              <a:t>تتناسب </a:t>
            </a:r>
            <a:r>
              <a:rPr lang="ar-IQ" dirty="0">
                <a:cs typeface="+mj-cs"/>
              </a:rPr>
              <a:t>شدة السيادة القمية عكسيا مع طول فترة الراحة فاذا خزنت الدرنات في ظروف تساعد على زيادة فترة الراحة تصبح السيادة القمية ضعيفة، </a:t>
            </a:r>
          </a:p>
          <a:p>
            <a:pPr algn="just" rtl="1">
              <a:lnSpc>
                <a:spcPct val="170000"/>
              </a:lnSpc>
              <a:buFontTx/>
              <a:buChar char="-"/>
            </a:pPr>
            <a:r>
              <a:rPr lang="ar-IQ" dirty="0" smtClean="0">
                <a:cs typeface="+mj-cs"/>
              </a:rPr>
              <a:t>وبذا </a:t>
            </a:r>
            <a:r>
              <a:rPr lang="ar-IQ" dirty="0">
                <a:cs typeface="+mj-cs"/>
              </a:rPr>
              <a:t>فان جميع العوامل التي تؤدي الى اطالة فترة الراحة تعمل على اضعاف حالة السيادة </a:t>
            </a:r>
            <a:r>
              <a:rPr lang="ar-IQ" dirty="0" smtClean="0">
                <a:cs typeface="+mj-cs"/>
              </a:rPr>
              <a:t>القمية،</a:t>
            </a:r>
          </a:p>
          <a:p>
            <a:pPr algn="just" rtl="1">
              <a:lnSpc>
                <a:spcPct val="170000"/>
              </a:lnSpc>
              <a:buFontTx/>
              <a:buChar char="-"/>
            </a:pPr>
            <a:r>
              <a:rPr lang="ar-IQ" dirty="0" smtClean="0">
                <a:cs typeface="+mj-cs"/>
              </a:rPr>
              <a:t>كما </a:t>
            </a:r>
            <a:r>
              <a:rPr lang="ar-IQ" dirty="0">
                <a:cs typeface="+mj-cs"/>
              </a:rPr>
              <a:t>تضعف ايضا بزيادة نمو الدرنات، </a:t>
            </a:r>
          </a:p>
          <a:p>
            <a:pPr algn="just" rtl="1">
              <a:lnSpc>
                <a:spcPct val="170000"/>
              </a:lnSpc>
              <a:buFontTx/>
              <a:buChar char="-"/>
            </a:pPr>
            <a:r>
              <a:rPr lang="ar-IQ" dirty="0" smtClean="0">
                <a:cs typeface="+mj-cs"/>
              </a:rPr>
              <a:t>ويمكن </a:t>
            </a:r>
            <a:r>
              <a:rPr lang="ar-IQ" dirty="0">
                <a:cs typeface="+mj-cs"/>
              </a:rPr>
              <a:t>التخلص منها نهائيا بمعاملة الدرنات بالثيوريا. </a:t>
            </a:r>
            <a:r>
              <a:rPr lang="ar-IQ" dirty="0" smtClean="0">
                <a:cs typeface="+mj-cs"/>
              </a:rPr>
              <a:t>...... يتبع</a:t>
            </a:r>
            <a:endParaRPr lang="ar-IQ" dirty="0">
              <a:cs typeface="+mj-cs"/>
            </a:endParaRPr>
          </a:p>
        </p:txBody>
      </p:sp>
    </p:spTree>
    <p:extLst>
      <p:ext uri="{BB962C8B-B14F-4D97-AF65-F5344CB8AC3E}">
        <p14:creationId xmlns:p14="http://schemas.microsoft.com/office/powerpoint/2010/main" val="4178010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*مواعيد الزراعة </a:t>
            </a:r>
            <a:r>
              <a:rPr lang="ar-IQ" b="1" dirty="0"/>
              <a:t>  </a:t>
            </a: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pPr marL="355600" indent="-355600" algn="just" rtl="1">
              <a:lnSpc>
                <a:spcPct val="150000"/>
              </a:lnSpc>
              <a:buNone/>
            </a:pPr>
            <a:r>
              <a:rPr lang="ar-IQ" b="1" dirty="0">
                <a:cs typeface="+mj-cs"/>
              </a:rPr>
              <a:t> </a:t>
            </a:r>
            <a:r>
              <a:rPr lang="ar-IQ" b="1" dirty="0" smtClean="0">
                <a:cs typeface="+mj-cs"/>
              </a:rPr>
              <a:t>- </a:t>
            </a:r>
            <a:r>
              <a:rPr lang="ar-IQ" dirty="0" smtClean="0">
                <a:cs typeface="+mj-cs"/>
              </a:rPr>
              <a:t>تزرع </a:t>
            </a:r>
            <a:r>
              <a:rPr lang="ar-IQ" dirty="0">
                <a:cs typeface="+mj-cs"/>
              </a:rPr>
              <a:t>البطاطا في العراق في موسمين ربيعي وخريفي وتختلف مواعيد الزراعة حسب المناطق التي تزرع فيها كما يلي: </a:t>
            </a:r>
            <a:endParaRPr lang="en-US" dirty="0">
              <a:cs typeface="+mj-cs"/>
            </a:endParaRPr>
          </a:p>
          <a:p>
            <a:pPr marL="0" indent="0" algn="just" rtl="1">
              <a:lnSpc>
                <a:spcPct val="150000"/>
              </a:lnSpc>
              <a:buNone/>
            </a:pPr>
            <a:r>
              <a:rPr lang="ar-IQ" dirty="0" smtClean="0">
                <a:cs typeface="+mj-cs"/>
              </a:rPr>
              <a:t>- اولاً</a:t>
            </a:r>
            <a:r>
              <a:rPr lang="ar-IQ" dirty="0">
                <a:cs typeface="+mj-cs"/>
              </a:rPr>
              <a:t>: الموسم الربيعي</a:t>
            </a:r>
            <a:endParaRPr lang="en-US" dirty="0">
              <a:cs typeface="+mj-cs"/>
            </a:endParaRPr>
          </a:p>
          <a:p>
            <a:pPr marL="0" indent="0" algn="just" rtl="1">
              <a:lnSpc>
                <a:spcPct val="150000"/>
              </a:lnSpc>
              <a:buNone/>
            </a:pPr>
            <a:r>
              <a:rPr lang="ar-IQ" dirty="0">
                <a:cs typeface="+mj-cs"/>
              </a:rPr>
              <a:t> </a:t>
            </a:r>
            <a:r>
              <a:rPr lang="en-US" dirty="0">
                <a:cs typeface="+mj-cs"/>
              </a:rPr>
              <a:t>1</a:t>
            </a:r>
            <a:r>
              <a:rPr lang="ar-IQ" dirty="0">
                <a:cs typeface="+mj-cs"/>
              </a:rPr>
              <a:t>- المنطقة الوسطى: اواخر كانون الاول الى بداية آذار.</a:t>
            </a:r>
            <a:endParaRPr lang="en-US" dirty="0">
              <a:cs typeface="+mj-cs"/>
            </a:endParaRPr>
          </a:p>
          <a:p>
            <a:pPr marL="0" indent="0" algn="just" rtl="1">
              <a:lnSpc>
                <a:spcPct val="150000"/>
              </a:lnSpc>
              <a:buNone/>
            </a:pPr>
            <a:r>
              <a:rPr lang="ar-IQ" dirty="0">
                <a:cs typeface="+mj-cs"/>
              </a:rPr>
              <a:t> </a:t>
            </a:r>
            <a:r>
              <a:rPr lang="en-US" dirty="0">
                <a:cs typeface="+mj-cs"/>
              </a:rPr>
              <a:t>2</a:t>
            </a:r>
            <a:r>
              <a:rPr lang="ar-IQ" dirty="0">
                <a:cs typeface="+mj-cs"/>
              </a:rPr>
              <a:t>- المنطقة الشمالية: بداية آذار. </a:t>
            </a:r>
            <a:endParaRPr lang="en-US" dirty="0">
              <a:cs typeface="+mj-cs"/>
            </a:endParaRPr>
          </a:p>
          <a:p>
            <a:pPr marL="0" indent="0" algn="just" rtl="1">
              <a:lnSpc>
                <a:spcPct val="150000"/>
              </a:lnSpc>
              <a:buNone/>
            </a:pPr>
            <a:r>
              <a:rPr lang="ar-IQ" dirty="0">
                <a:cs typeface="+mj-cs"/>
              </a:rPr>
              <a:t> </a:t>
            </a:r>
            <a:r>
              <a:rPr lang="en-US" dirty="0">
                <a:cs typeface="+mj-cs"/>
              </a:rPr>
              <a:t>3</a:t>
            </a:r>
            <a:r>
              <a:rPr lang="ar-IQ" dirty="0">
                <a:cs typeface="+mj-cs"/>
              </a:rPr>
              <a:t>- محافظة نينوى: ابتداءا من وسط شباط.</a:t>
            </a:r>
            <a:endParaRPr lang="en-US" dirty="0">
              <a:cs typeface="+mj-cs"/>
            </a:endParaRPr>
          </a:p>
          <a:p>
            <a:pPr marL="0" indent="0" algn="just" rtl="1">
              <a:lnSpc>
                <a:spcPct val="150000"/>
              </a:lnSpc>
              <a:buNone/>
            </a:pPr>
            <a:r>
              <a:rPr lang="ar-IQ" dirty="0">
                <a:cs typeface="+mj-cs"/>
              </a:rPr>
              <a:t> </a:t>
            </a:r>
            <a:r>
              <a:rPr lang="en-US" dirty="0">
                <a:cs typeface="+mj-cs"/>
              </a:rPr>
              <a:t>4</a:t>
            </a:r>
            <a:r>
              <a:rPr lang="ar-IQ" dirty="0">
                <a:cs typeface="+mj-cs"/>
              </a:rPr>
              <a:t>- المنطقة الجبلية: تزرع مرة واحدة كمحصول صيفي في شهر نيسان. </a:t>
            </a:r>
          </a:p>
        </p:txBody>
      </p:sp>
    </p:spTree>
    <p:extLst>
      <p:ext uri="{BB962C8B-B14F-4D97-AF65-F5344CB8AC3E}">
        <p14:creationId xmlns:p14="http://schemas.microsoft.com/office/powerpoint/2010/main" val="193331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*مواعيد الزراعة</a:t>
            </a:r>
            <a:endParaRPr lang="ar-IQ" sz="3200" dirty="0"/>
          </a:p>
        </p:txBody>
      </p:sp>
      <p:sp>
        <p:nvSpPr>
          <p:cNvPr id="3" name="Content Placeholder 2"/>
          <p:cNvSpPr>
            <a:spLocks noGrp="1"/>
          </p:cNvSpPr>
          <p:nvPr>
            <p:ph idx="1"/>
          </p:nvPr>
        </p:nvSpPr>
        <p:spPr/>
        <p:txBody>
          <a:bodyPr>
            <a:normAutofit/>
          </a:bodyPr>
          <a:lstStyle/>
          <a:p>
            <a:pPr marL="0" indent="0" algn="just" rtl="1">
              <a:lnSpc>
                <a:spcPct val="150000"/>
              </a:lnSpc>
              <a:buNone/>
            </a:pPr>
            <a:r>
              <a:rPr lang="ar-IQ" sz="2400" dirty="0" smtClean="0">
                <a:cs typeface="+mj-cs"/>
              </a:rPr>
              <a:t>- ثانيا</a:t>
            </a:r>
            <a:r>
              <a:rPr lang="ar-IQ" sz="2400" dirty="0">
                <a:cs typeface="+mj-cs"/>
              </a:rPr>
              <a:t>: الموسم الخريفي </a:t>
            </a:r>
            <a:endParaRPr lang="en-US" sz="2400" dirty="0">
              <a:cs typeface="+mj-cs"/>
            </a:endParaRPr>
          </a:p>
          <a:p>
            <a:pPr marL="0" indent="0" algn="just" rtl="1">
              <a:lnSpc>
                <a:spcPct val="150000"/>
              </a:lnSpc>
              <a:buNone/>
            </a:pPr>
            <a:r>
              <a:rPr lang="en-US" sz="2400" dirty="0">
                <a:cs typeface="+mj-cs"/>
              </a:rPr>
              <a:t>1</a:t>
            </a:r>
            <a:r>
              <a:rPr lang="ar-IQ" sz="2400" dirty="0">
                <a:cs typeface="+mj-cs"/>
              </a:rPr>
              <a:t>- المنطقة الوسطى: نهاية آب الى الاسبوع الاول من ايلول. </a:t>
            </a:r>
            <a:endParaRPr lang="en-US" sz="2400" dirty="0">
              <a:cs typeface="+mj-cs"/>
            </a:endParaRPr>
          </a:p>
          <a:p>
            <a:pPr marL="0" indent="0" algn="just" rtl="1">
              <a:lnSpc>
                <a:spcPct val="150000"/>
              </a:lnSpc>
              <a:buNone/>
            </a:pPr>
            <a:r>
              <a:rPr lang="en-US" sz="2400" dirty="0">
                <a:cs typeface="+mj-cs"/>
              </a:rPr>
              <a:t>2</a:t>
            </a:r>
            <a:r>
              <a:rPr lang="ar-IQ" sz="2400" dirty="0">
                <a:cs typeface="+mj-cs"/>
              </a:rPr>
              <a:t>- المنطقة الشمالية: الاسبوع الثاني والثالث من شهر آب. </a:t>
            </a:r>
            <a:endParaRPr lang="en-US" sz="2400" dirty="0">
              <a:cs typeface="+mj-cs"/>
            </a:endParaRPr>
          </a:p>
          <a:p>
            <a:pPr marL="0" indent="0" algn="just" rtl="1">
              <a:lnSpc>
                <a:spcPct val="150000"/>
              </a:lnSpc>
              <a:buNone/>
            </a:pPr>
            <a:r>
              <a:rPr lang="en-US" sz="2400" dirty="0">
                <a:cs typeface="+mj-cs"/>
              </a:rPr>
              <a:t>3</a:t>
            </a:r>
            <a:r>
              <a:rPr lang="ar-IQ" sz="2400" dirty="0">
                <a:cs typeface="+mj-cs"/>
              </a:rPr>
              <a:t>- المنطقة الجنوبية: اواخر ايلول الى بداية تشرين الاول. </a:t>
            </a:r>
            <a:r>
              <a:rPr lang="ar-IQ" sz="2400" dirty="0" smtClean="0">
                <a:cs typeface="+mj-cs"/>
              </a:rPr>
              <a:t>..... يتبع</a:t>
            </a:r>
            <a:endParaRPr lang="ar-IQ" sz="2400" dirty="0">
              <a:cs typeface="+mj-cs"/>
            </a:endParaRPr>
          </a:p>
        </p:txBody>
      </p:sp>
    </p:spTree>
    <p:extLst>
      <p:ext uri="{BB962C8B-B14F-4D97-AF65-F5344CB8AC3E}">
        <p14:creationId xmlns:p14="http://schemas.microsoft.com/office/powerpoint/2010/main" val="618695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600" b="1" dirty="0"/>
              <a:t>*طريقة الزراعة</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تزرع </a:t>
            </a:r>
            <a:r>
              <a:rPr lang="ar-IQ" sz="2400" dirty="0">
                <a:cs typeface="+mj-cs"/>
              </a:rPr>
              <a:t>البطاطا في العراق على مروز المسافة بين المرز والآخر</a:t>
            </a:r>
            <a:r>
              <a:rPr lang="en-US" sz="2400" dirty="0">
                <a:cs typeface="+mj-cs"/>
              </a:rPr>
              <a:t>70 </a:t>
            </a:r>
            <a:r>
              <a:rPr lang="ar-IQ" sz="2400" dirty="0">
                <a:cs typeface="+mj-cs"/>
              </a:rPr>
              <a:t> – </a:t>
            </a:r>
            <a:r>
              <a:rPr lang="en-US" sz="2400" dirty="0">
                <a:cs typeface="+mj-cs"/>
              </a:rPr>
              <a:t>75</a:t>
            </a:r>
            <a:r>
              <a:rPr lang="ar-IQ" sz="2400" dirty="0">
                <a:cs typeface="+mj-cs"/>
              </a:rPr>
              <a:t>سم وبين الدرنات </a:t>
            </a:r>
            <a:r>
              <a:rPr lang="en-US" sz="2400" dirty="0">
                <a:cs typeface="+mj-cs"/>
              </a:rPr>
              <a:t>25</a:t>
            </a:r>
            <a:r>
              <a:rPr lang="ar-IQ" sz="2400" dirty="0" smtClean="0">
                <a:cs typeface="+mj-cs"/>
              </a:rPr>
              <a:t>سم، </a:t>
            </a:r>
          </a:p>
          <a:p>
            <a:pPr algn="just" rtl="1">
              <a:lnSpc>
                <a:spcPct val="150000"/>
              </a:lnSpc>
              <a:buFontTx/>
              <a:buChar char="-"/>
            </a:pPr>
            <a:r>
              <a:rPr lang="ar-IQ" sz="2400" dirty="0" smtClean="0">
                <a:cs typeface="+mj-cs"/>
              </a:rPr>
              <a:t>وعادة </a:t>
            </a:r>
            <a:r>
              <a:rPr lang="ar-IQ" sz="2400" dirty="0">
                <a:cs typeface="+mj-cs"/>
              </a:rPr>
              <a:t>تروى المروز قبل الزراعة ببضعة ايام وتترك حتى تصل الرطوبة الى درجة مناسبة للزراعة وعندها يباشر بالزراعة. </a:t>
            </a:r>
            <a:r>
              <a:rPr lang="ar-IQ" sz="2400" dirty="0" smtClean="0">
                <a:cs typeface="+mj-cs"/>
              </a:rPr>
              <a:t>...... يتبع</a:t>
            </a:r>
            <a:endParaRPr lang="ar-IQ" sz="2400" dirty="0" smtClean="0">
              <a:cs typeface="+mj-cs"/>
            </a:endParaRPr>
          </a:p>
          <a:p>
            <a:endParaRPr lang="ar-IQ" dirty="0"/>
          </a:p>
        </p:txBody>
      </p:sp>
    </p:spTree>
    <p:extLst>
      <p:ext uri="{BB962C8B-B14F-4D97-AF65-F5344CB8AC3E}">
        <p14:creationId xmlns:p14="http://schemas.microsoft.com/office/powerpoint/2010/main" val="1086771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dirty="0"/>
              <a:t>*</a:t>
            </a:r>
            <a:r>
              <a:rPr lang="ar-IQ" sz="3200" dirty="0" smtClean="0"/>
              <a:t>الترقيع</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تجرى </a:t>
            </a:r>
            <a:r>
              <a:rPr lang="ar-IQ" sz="2400" dirty="0">
                <a:cs typeface="+mj-cs"/>
              </a:rPr>
              <a:t>عملية الترقيع بمجرد ظهور النباتات فوق سطح التربة وذلك بأعادة زراعة الحفر </a:t>
            </a:r>
            <a:r>
              <a:rPr lang="ar-IQ" sz="2400" dirty="0" smtClean="0">
                <a:cs typeface="+mj-cs"/>
              </a:rPr>
              <a:t>الغائبة،</a:t>
            </a:r>
          </a:p>
          <a:p>
            <a:pPr algn="just" rtl="1">
              <a:lnSpc>
                <a:spcPct val="150000"/>
              </a:lnSpc>
              <a:buFontTx/>
              <a:buChar char="-"/>
            </a:pPr>
            <a:r>
              <a:rPr lang="ar-IQ" sz="2400" dirty="0" smtClean="0">
                <a:cs typeface="+mj-cs"/>
              </a:rPr>
              <a:t> </a:t>
            </a:r>
            <a:r>
              <a:rPr lang="ar-IQ" sz="2400" dirty="0">
                <a:cs typeface="+mj-cs"/>
              </a:rPr>
              <a:t>وعادة لا تجرى هذه العملية اذا كانت نسبة الانبات تزيد عن </a:t>
            </a:r>
            <a:r>
              <a:rPr lang="en-US" sz="2400" dirty="0">
                <a:cs typeface="+mj-cs"/>
              </a:rPr>
              <a:t>90</a:t>
            </a:r>
            <a:r>
              <a:rPr lang="ar-IQ" sz="2400" dirty="0">
                <a:cs typeface="+mj-cs"/>
              </a:rPr>
              <a:t> </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اما اذا قلت عن ذلك فتحفر الحفرة الغائبة وتزال الدرنة غير النابتة ويوضع مكانها درنة اخرى تكون قد باشرت بالتنبيت ويكون ذلك قبل الرية الثانية بعد الزراعة اي بحوالي </a:t>
            </a:r>
            <a:r>
              <a:rPr lang="en-US" sz="2400" dirty="0">
                <a:cs typeface="+mj-cs"/>
              </a:rPr>
              <a:t>2</a:t>
            </a:r>
            <a:r>
              <a:rPr lang="ar-IQ" sz="2400" dirty="0">
                <a:cs typeface="+mj-cs"/>
              </a:rPr>
              <a:t> – </a:t>
            </a:r>
            <a:r>
              <a:rPr lang="en-US" sz="2400" dirty="0">
                <a:cs typeface="+mj-cs"/>
              </a:rPr>
              <a:t>3</a:t>
            </a:r>
            <a:r>
              <a:rPr lang="ar-IQ" sz="2400" dirty="0">
                <a:cs typeface="+mj-cs"/>
              </a:rPr>
              <a:t> أسابيع من الزراعة في الحقل.</a:t>
            </a:r>
            <a:r>
              <a:rPr lang="ar-IQ" sz="2400" dirty="0"/>
              <a:t> </a:t>
            </a:r>
            <a:r>
              <a:rPr lang="ar-IQ" sz="2400" dirty="0" smtClean="0"/>
              <a:t>............... يتبع</a:t>
            </a:r>
            <a:endParaRPr lang="ar-IQ" sz="2400" dirty="0"/>
          </a:p>
        </p:txBody>
      </p:sp>
    </p:spTree>
    <p:extLst>
      <p:ext uri="{BB962C8B-B14F-4D97-AF65-F5344CB8AC3E}">
        <p14:creationId xmlns:p14="http://schemas.microsoft.com/office/powerpoint/2010/main" val="3977827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Autofit/>
          </a:bodyPr>
          <a:lstStyle/>
          <a:p>
            <a:pPr rtl="1"/>
            <a:r>
              <a:rPr lang="ar-IQ" sz="3200" b="1" dirty="0"/>
              <a:t>*كسر سكون الدرنات </a:t>
            </a:r>
            <a:r>
              <a:rPr lang="ar-IQ" sz="3600" b="1" dirty="0"/>
              <a:t/>
            </a:r>
            <a:br>
              <a:rPr lang="ar-IQ" sz="3600" b="1" dirty="0"/>
            </a:br>
            <a:endParaRPr lang="ar-IQ" sz="3600" dirty="0"/>
          </a:p>
        </p:txBody>
      </p:sp>
      <p:sp>
        <p:nvSpPr>
          <p:cNvPr id="3" name="Content Placeholder 2"/>
          <p:cNvSpPr>
            <a:spLocks noGrp="1"/>
          </p:cNvSpPr>
          <p:nvPr>
            <p:ph idx="1"/>
          </p:nvPr>
        </p:nvSpPr>
        <p:spPr/>
        <p:txBody>
          <a:bodyPr>
            <a:normAutofit fontScale="85000" lnSpcReduction="10000"/>
          </a:bodyPr>
          <a:lstStyle/>
          <a:p>
            <a:pPr algn="just" rtl="1">
              <a:lnSpc>
                <a:spcPct val="160000"/>
              </a:lnSpc>
              <a:buFontTx/>
              <a:buChar char="-"/>
            </a:pPr>
            <a:r>
              <a:rPr lang="ar-IQ" dirty="0" smtClean="0">
                <a:cs typeface="+mj-cs"/>
              </a:rPr>
              <a:t>تمر </a:t>
            </a:r>
            <a:r>
              <a:rPr lang="ar-IQ" dirty="0">
                <a:cs typeface="+mj-cs"/>
              </a:rPr>
              <a:t>درنات البطاطا بفترة سكون </a:t>
            </a:r>
            <a:r>
              <a:rPr lang="en-US" dirty="0">
                <a:cs typeface="+mj-cs"/>
              </a:rPr>
              <a:t>Dormancy</a:t>
            </a:r>
            <a:r>
              <a:rPr lang="ar-IQ" dirty="0">
                <a:cs typeface="+mj-cs"/>
              </a:rPr>
              <a:t> لاتكون قادرة خلالها على الانبات حتى لو توفرت لها الظروف البيئية المناسبة لذلك، </a:t>
            </a:r>
            <a:endParaRPr lang="ar-IQ" dirty="0" smtClean="0">
              <a:cs typeface="+mj-cs"/>
            </a:endParaRPr>
          </a:p>
          <a:p>
            <a:pPr algn="just" rtl="1">
              <a:lnSpc>
                <a:spcPct val="160000"/>
              </a:lnSpc>
              <a:buFontTx/>
              <a:buChar char="-"/>
            </a:pPr>
            <a:r>
              <a:rPr lang="ar-IQ" dirty="0" smtClean="0">
                <a:cs typeface="+mj-cs"/>
              </a:rPr>
              <a:t>يطلق </a:t>
            </a:r>
            <a:r>
              <a:rPr lang="ar-IQ" dirty="0">
                <a:cs typeface="+mj-cs"/>
              </a:rPr>
              <a:t>الكثيرون على هذه الفترة اسم السكون والأصح هو ان تسمى بفترة الراحة </a:t>
            </a:r>
            <a:r>
              <a:rPr lang="en-US" dirty="0">
                <a:cs typeface="+mj-cs"/>
              </a:rPr>
              <a:t>Rest Period</a:t>
            </a:r>
            <a:r>
              <a:rPr lang="ar-IQ" dirty="0">
                <a:cs typeface="+mj-cs"/>
              </a:rPr>
              <a:t> </a:t>
            </a:r>
            <a:endParaRPr lang="ar-IQ" dirty="0" smtClean="0">
              <a:cs typeface="+mj-cs"/>
            </a:endParaRPr>
          </a:p>
          <a:p>
            <a:pPr algn="just" rtl="1">
              <a:lnSpc>
                <a:spcPct val="160000"/>
              </a:lnSpc>
              <a:buFontTx/>
              <a:buChar char="-"/>
            </a:pPr>
            <a:r>
              <a:rPr lang="ar-IQ" dirty="0" smtClean="0">
                <a:cs typeface="+mj-cs"/>
              </a:rPr>
              <a:t>لان </a:t>
            </a:r>
            <a:r>
              <a:rPr lang="ar-IQ" dirty="0">
                <a:cs typeface="+mj-cs"/>
              </a:rPr>
              <a:t>حالة السكون توصف بها عادة البذور او البراعم غير القادرة على الانبات بسبب عدم توفر الظروف البيئية المناسبة لذلك، </a:t>
            </a:r>
            <a:endParaRPr lang="ar-IQ" dirty="0" smtClean="0">
              <a:cs typeface="+mj-cs"/>
            </a:endParaRPr>
          </a:p>
        </p:txBody>
      </p:sp>
    </p:spTree>
    <p:extLst>
      <p:ext uri="{BB962C8B-B14F-4D97-AF65-F5344CB8AC3E}">
        <p14:creationId xmlns:p14="http://schemas.microsoft.com/office/powerpoint/2010/main" val="1296983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normAutofit/>
          </a:bodyPr>
          <a:lstStyle/>
          <a:p>
            <a:pPr algn="just" rtl="1">
              <a:lnSpc>
                <a:spcPct val="160000"/>
              </a:lnSpc>
              <a:buFontTx/>
              <a:buChar char="-"/>
            </a:pPr>
            <a:r>
              <a:rPr lang="ar-IQ" sz="2400" dirty="0" smtClean="0">
                <a:cs typeface="+mj-cs"/>
              </a:rPr>
              <a:t>البطاطا </a:t>
            </a:r>
            <a:r>
              <a:rPr lang="ar-IQ" sz="2400" dirty="0">
                <a:cs typeface="+mj-cs"/>
              </a:rPr>
              <a:t>من محاصيل الخضر التي تسمد تسميدا غزيرا، </a:t>
            </a:r>
            <a:endParaRPr lang="ar-IQ" sz="2400" dirty="0" smtClean="0">
              <a:cs typeface="+mj-cs"/>
            </a:endParaRPr>
          </a:p>
          <a:p>
            <a:pPr algn="just" rtl="1">
              <a:lnSpc>
                <a:spcPct val="160000"/>
              </a:lnSpc>
              <a:buFontTx/>
              <a:buChar char="-"/>
            </a:pPr>
            <a:r>
              <a:rPr lang="ar-IQ" sz="2400" dirty="0" smtClean="0">
                <a:cs typeface="+mj-cs"/>
              </a:rPr>
              <a:t>ولانها </a:t>
            </a:r>
            <a:r>
              <a:rPr lang="ar-IQ" sz="2400" dirty="0">
                <a:cs typeface="+mj-cs"/>
              </a:rPr>
              <a:t>من المحاصيل المجهدة للتربة فهي تستجيب للتسميد وتعطي حاصلا اقتصاديا جيدا، </a:t>
            </a:r>
            <a:endParaRPr lang="ar-IQ" sz="2400" dirty="0" smtClean="0">
              <a:cs typeface="+mj-cs"/>
            </a:endParaRPr>
          </a:p>
          <a:p>
            <a:pPr algn="just" rtl="1">
              <a:lnSpc>
                <a:spcPct val="160000"/>
              </a:lnSpc>
              <a:buFontTx/>
              <a:buChar char="-"/>
            </a:pPr>
            <a:r>
              <a:rPr lang="ar-IQ" sz="2400" dirty="0" smtClean="0">
                <a:cs typeface="+mj-cs"/>
              </a:rPr>
              <a:t>وتتطلب </a:t>
            </a:r>
            <a:r>
              <a:rPr lang="ar-IQ" sz="2400" dirty="0">
                <a:cs typeface="+mj-cs"/>
              </a:rPr>
              <a:t>الاصناف المتأخرة كميات اكبر من الاسمدة مقارنة بالاصناف المبكرة، </a:t>
            </a:r>
            <a:endParaRPr lang="ar-IQ" sz="2400" dirty="0" smtClean="0">
              <a:cs typeface="+mj-cs"/>
            </a:endParaRPr>
          </a:p>
          <a:p>
            <a:pPr algn="just" rtl="1">
              <a:lnSpc>
                <a:spcPct val="160000"/>
              </a:lnSpc>
              <a:buFontTx/>
              <a:buChar char="-"/>
            </a:pPr>
            <a:r>
              <a:rPr lang="ar-IQ" sz="2400" dirty="0" smtClean="0">
                <a:cs typeface="+mj-cs"/>
              </a:rPr>
              <a:t>نظرا </a:t>
            </a:r>
            <a:r>
              <a:rPr lang="ar-IQ" sz="2400" dirty="0">
                <a:cs typeface="+mj-cs"/>
              </a:rPr>
              <a:t>لزيادة فترة نموها وزيادة </a:t>
            </a:r>
            <a:r>
              <a:rPr lang="ar-IQ" sz="2400" dirty="0" smtClean="0">
                <a:cs typeface="+mj-cs"/>
              </a:rPr>
              <a:t>محصولها</a:t>
            </a:r>
            <a:endParaRPr lang="ar-IQ" sz="2400" dirty="0">
              <a:cs typeface="+mj-cs"/>
            </a:endParaRPr>
          </a:p>
        </p:txBody>
      </p:sp>
    </p:spTree>
    <p:extLst>
      <p:ext uri="{BB962C8B-B14F-4D97-AF65-F5344CB8AC3E}">
        <p14:creationId xmlns:p14="http://schemas.microsoft.com/office/powerpoint/2010/main" val="33013164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يعد </a:t>
            </a:r>
            <a:r>
              <a:rPr lang="ar-IQ" sz="2400" dirty="0">
                <a:cs typeface="+mj-cs"/>
              </a:rPr>
              <a:t>التسميد النتروجيني المعتدل ضروريا للحصول على افضل نمو واعلى </a:t>
            </a:r>
            <a:r>
              <a:rPr lang="ar-IQ" sz="2400" dirty="0" smtClean="0">
                <a:cs typeface="+mj-cs"/>
              </a:rPr>
              <a:t>محصول،</a:t>
            </a:r>
          </a:p>
          <a:p>
            <a:pPr algn="just" rtl="1">
              <a:lnSpc>
                <a:spcPct val="150000"/>
              </a:lnSpc>
              <a:buFontTx/>
              <a:buChar char="-"/>
            </a:pPr>
            <a:r>
              <a:rPr lang="ar-IQ" sz="2400" dirty="0" smtClean="0">
                <a:cs typeface="+mj-cs"/>
              </a:rPr>
              <a:t>وتزداد </a:t>
            </a:r>
            <a:r>
              <a:rPr lang="ar-IQ" sz="2400" dirty="0">
                <a:cs typeface="+mj-cs"/>
              </a:rPr>
              <a:t>الحاجة في الاصناف المبكرة عنه في الاصناف </a:t>
            </a:r>
            <a:r>
              <a:rPr lang="ar-IQ" sz="2400" dirty="0" smtClean="0">
                <a:cs typeface="+mj-cs"/>
              </a:rPr>
              <a:t>المتأخرة  </a:t>
            </a:r>
            <a:r>
              <a:rPr lang="ar-IQ" sz="2400" dirty="0">
                <a:cs typeface="+mj-cs"/>
              </a:rPr>
              <a:t>لتشجيع النمو الخضري في الاصناف المبكرة قبل ان تبدا في تكوين الدرنات الا ان زيادة التسميد النتروجيني تسبب:</a:t>
            </a:r>
          </a:p>
        </p:txBody>
      </p:sp>
    </p:spTree>
    <p:extLst>
      <p:ext uri="{BB962C8B-B14F-4D97-AF65-F5344CB8AC3E}">
        <p14:creationId xmlns:p14="http://schemas.microsoft.com/office/powerpoint/2010/main" val="1675252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lstStyle/>
          <a:p>
            <a:pPr marL="0" indent="0" algn="just" rtl="1">
              <a:lnSpc>
                <a:spcPct val="150000"/>
              </a:lnSpc>
              <a:buNone/>
            </a:pPr>
            <a:r>
              <a:rPr lang="ar-IQ" sz="2400" dirty="0" smtClean="0">
                <a:cs typeface="+mj-cs"/>
              </a:rPr>
              <a:t> </a:t>
            </a:r>
            <a:r>
              <a:rPr lang="en-US" sz="2400" dirty="0" smtClean="0">
                <a:cs typeface="+mj-cs"/>
              </a:rPr>
              <a:t>1</a:t>
            </a:r>
            <a:r>
              <a:rPr lang="ar-IQ" sz="2400" dirty="0">
                <a:cs typeface="+mj-cs"/>
              </a:rPr>
              <a:t>- تأخير النضج.</a:t>
            </a:r>
            <a:endParaRPr lang="en-US" sz="2400" dirty="0">
              <a:cs typeface="+mj-cs"/>
            </a:endParaRPr>
          </a:p>
          <a:p>
            <a:pPr marL="533400" indent="-533400" algn="just" rtl="1">
              <a:lnSpc>
                <a:spcPct val="150000"/>
              </a:lnSpc>
              <a:buNone/>
            </a:pPr>
            <a:r>
              <a:rPr lang="ar-IQ" sz="2400" dirty="0">
                <a:cs typeface="+mj-cs"/>
              </a:rPr>
              <a:t> </a:t>
            </a:r>
            <a:r>
              <a:rPr lang="en-US" sz="2400" dirty="0">
                <a:cs typeface="+mj-cs"/>
              </a:rPr>
              <a:t>2</a:t>
            </a:r>
            <a:r>
              <a:rPr lang="ar-IQ" sz="2400" dirty="0">
                <a:cs typeface="+mj-cs"/>
              </a:rPr>
              <a:t>- زيادة حساسية الدرنات للانسلاخ والاضرار الميكانيكية عند الحصاد.</a:t>
            </a:r>
            <a:endParaRPr lang="en-US" sz="2400" dirty="0">
              <a:cs typeface="+mj-cs"/>
            </a:endParaRPr>
          </a:p>
          <a:p>
            <a:pPr marL="0" indent="0" algn="just" rtl="1">
              <a:lnSpc>
                <a:spcPct val="150000"/>
              </a:lnSpc>
              <a:buNone/>
            </a:pPr>
            <a:r>
              <a:rPr lang="ar-IQ" sz="2400" dirty="0">
                <a:cs typeface="+mj-cs"/>
              </a:rPr>
              <a:t> </a:t>
            </a:r>
            <a:r>
              <a:rPr lang="en-US" sz="2400" dirty="0">
                <a:cs typeface="+mj-cs"/>
              </a:rPr>
              <a:t>3</a:t>
            </a:r>
            <a:r>
              <a:rPr lang="ar-IQ" sz="2400" dirty="0">
                <a:cs typeface="+mj-cs"/>
              </a:rPr>
              <a:t>- زيادة نسبة الدرنات ذات القلب الاجوف.</a:t>
            </a:r>
            <a:endParaRPr lang="en-US" sz="2400" dirty="0">
              <a:cs typeface="+mj-cs"/>
            </a:endParaRPr>
          </a:p>
          <a:p>
            <a:pPr marL="0" indent="0" algn="just" rtl="1">
              <a:lnSpc>
                <a:spcPct val="150000"/>
              </a:lnSpc>
              <a:buNone/>
            </a:pPr>
            <a:r>
              <a:rPr lang="ar-IQ" sz="2400" dirty="0">
                <a:cs typeface="+mj-cs"/>
              </a:rPr>
              <a:t> </a:t>
            </a:r>
            <a:r>
              <a:rPr lang="en-US" sz="2400" dirty="0">
                <a:cs typeface="+mj-cs"/>
              </a:rPr>
              <a:t>4</a:t>
            </a:r>
            <a:r>
              <a:rPr lang="ar-IQ" sz="2400" dirty="0">
                <a:cs typeface="+mj-cs"/>
              </a:rPr>
              <a:t>- نقص نسبة النشأ في الدرنات ونقص كثافتها النوعية.</a:t>
            </a:r>
            <a:endParaRPr lang="en-US" sz="2400" dirty="0">
              <a:cs typeface="+mj-cs"/>
            </a:endParaRPr>
          </a:p>
          <a:p>
            <a:endParaRPr lang="ar-IQ" dirty="0"/>
          </a:p>
        </p:txBody>
      </p:sp>
    </p:spTree>
    <p:extLst>
      <p:ext uri="{BB962C8B-B14F-4D97-AF65-F5344CB8AC3E}">
        <p14:creationId xmlns:p14="http://schemas.microsoft.com/office/powerpoint/2010/main" val="23151631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800" dirty="0" smtClean="0">
                <a:cs typeface="+mj-cs"/>
              </a:rPr>
              <a:t>يعمل </a:t>
            </a:r>
            <a:r>
              <a:rPr lang="ar-IQ" sz="2800" dirty="0">
                <a:cs typeface="+mj-cs"/>
              </a:rPr>
              <a:t>الفسفورعلى تشجيع نمو الجذور ويسرع في </a:t>
            </a:r>
            <a:r>
              <a:rPr lang="ar-IQ" sz="2800" dirty="0" smtClean="0">
                <a:cs typeface="+mj-cs"/>
              </a:rPr>
              <a:t>النضج،</a:t>
            </a:r>
          </a:p>
          <a:p>
            <a:pPr algn="just" rtl="1">
              <a:lnSpc>
                <a:spcPct val="150000"/>
              </a:lnSpc>
              <a:buFontTx/>
              <a:buChar char="-"/>
            </a:pPr>
            <a:r>
              <a:rPr lang="ar-IQ" sz="2800" dirty="0" smtClean="0">
                <a:cs typeface="+mj-cs"/>
              </a:rPr>
              <a:t>ويزيد </a:t>
            </a:r>
            <a:r>
              <a:rPr lang="ar-IQ" sz="2800" dirty="0">
                <a:cs typeface="+mj-cs"/>
              </a:rPr>
              <a:t>معدل امتصاصه خلال المراحل المبكرة للنمو </a:t>
            </a:r>
            <a:r>
              <a:rPr lang="ar-IQ" sz="2800" dirty="0" smtClean="0">
                <a:cs typeface="+mj-cs"/>
              </a:rPr>
              <a:t>الخضري،</a:t>
            </a:r>
          </a:p>
          <a:p>
            <a:pPr algn="just" rtl="1">
              <a:lnSpc>
                <a:spcPct val="150000"/>
              </a:lnSpc>
              <a:buFontTx/>
              <a:buChar char="-"/>
            </a:pPr>
            <a:r>
              <a:rPr lang="ar-IQ" sz="2800" dirty="0" smtClean="0">
                <a:cs typeface="+mj-cs"/>
              </a:rPr>
              <a:t>ويعد </a:t>
            </a:r>
            <a:r>
              <a:rPr lang="ar-IQ" sz="2800" dirty="0">
                <a:cs typeface="+mj-cs"/>
              </a:rPr>
              <a:t>التسميد الفوسفاتي المعتدل ضروريا للحصول على نمو جيد ومحصول جيد الا ان زيادته تسبب:</a:t>
            </a:r>
          </a:p>
        </p:txBody>
      </p:sp>
    </p:spTree>
    <p:extLst>
      <p:ext uri="{BB962C8B-B14F-4D97-AF65-F5344CB8AC3E}">
        <p14:creationId xmlns:p14="http://schemas.microsoft.com/office/powerpoint/2010/main" val="12498492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lstStyle/>
          <a:p>
            <a:pPr marL="533400" indent="-533400" algn="just" rtl="1">
              <a:lnSpc>
                <a:spcPct val="150000"/>
              </a:lnSpc>
              <a:buNone/>
            </a:pPr>
            <a:r>
              <a:rPr lang="en-US" sz="2400" dirty="0">
                <a:cs typeface="+mj-cs"/>
              </a:rPr>
              <a:t> 1</a:t>
            </a:r>
            <a:r>
              <a:rPr lang="ar-IQ" sz="2400" dirty="0">
                <a:cs typeface="+mj-cs"/>
              </a:rPr>
              <a:t>- ظهور اعراض نقص عنصر الزنك </a:t>
            </a:r>
            <a:r>
              <a:rPr lang="ar-IQ" sz="2400" dirty="0" smtClean="0">
                <a:cs typeface="+mj-cs"/>
              </a:rPr>
              <a:t>(الخارصين) </a:t>
            </a:r>
            <a:r>
              <a:rPr lang="ar-IQ" sz="2400" dirty="0">
                <a:cs typeface="+mj-cs"/>
              </a:rPr>
              <a:t>ويحدث ذلك عند زيادة نسبة الفسفور الى الزنك في النبات وتعالج بالتسميد بكبريتات الزنك</a:t>
            </a:r>
            <a:r>
              <a:rPr lang="ar-IQ" sz="2400" dirty="0" smtClean="0">
                <a:cs typeface="+mj-cs"/>
              </a:rPr>
              <a:t>.</a:t>
            </a:r>
          </a:p>
          <a:p>
            <a:pPr marL="533400" indent="-533400" algn="just" rtl="1">
              <a:lnSpc>
                <a:spcPct val="150000"/>
              </a:lnSpc>
              <a:buNone/>
            </a:pPr>
            <a:r>
              <a:rPr lang="en-US" sz="2400" dirty="0">
                <a:cs typeface="+mj-cs"/>
              </a:rPr>
              <a:t>2</a:t>
            </a:r>
            <a:r>
              <a:rPr lang="ar-IQ" sz="2400" dirty="0">
                <a:cs typeface="+mj-cs"/>
              </a:rPr>
              <a:t>- نقص الكثافة النوعية للدرنات عندما تكون الزيادة في التسميد الفوسفاتي اكبر بكثير من المطلوب. </a:t>
            </a:r>
            <a:endParaRPr lang="en-US" sz="2400" dirty="0">
              <a:cs typeface="+mj-cs"/>
            </a:endParaRPr>
          </a:p>
          <a:p>
            <a:pPr marL="533400" indent="-533400" algn="r" rtl="1">
              <a:buNone/>
            </a:pPr>
            <a:endParaRPr lang="en-US" dirty="0"/>
          </a:p>
          <a:p>
            <a:endParaRPr lang="ar-IQ" dirty="0"/>
          </a:p>
        </p:txBody>
      </p:sp>
    </p:spTree>
    <p:extLst>
      <p:ext uri="{BB962C8B-B14F-4D97-AF65-F5344CB8AC3E}">
        <p14:creationId xmlns:p14="http://schemas.microsoft.com/office/powerpoint/2010/main" val="570392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normAutofit fontScale="70000" lnSpcReduction="20000"/>
          </a:bodyPr>
          <a:lstStyle/>
          <a:p>
            <a:pPr marL="444500" indent="-444500" algn="just" rtl="1">
              <a:lnSpc>
                <a:spcPct val="170000"/>
              </a:lnSpc>
              <a:buNone/>
            </a:pPr>
            <a:r>
              <a:rPr lang="ar-IQ" dirty="0">
                <a:cs typeface="+mj-cs"/>
              </a:rPr>
              <a:t> </a:t>
            </a:r>
            <a:r>
              <a:rPr lang="ar-IQ" dirty="0" smtClean="0">
                <a:cs typeface="+mj-cs"/>
              </a:rPr>
              <a:t>- يعد </a:t>
            </a:r>
            <a:r>
              <a:rPr lang="ar-IQ" dirty="0">
                <a:cs typeface="+mj-cs"/>
              </a:rPr>
              <a:t>التسميد البوتاسي المعتدل ضروريا للنمو والمحصول الجيدين وهو عنصر ضروري لزيادة حجم الدرنات، </a:t>
            </a:r>
          </a:p>
          <a:p>
            <a:pPr algn="just" rtl="1">
              <a:lnSpc>
                <a:spcPct val="170000"/>
              </a:lnSpc>
              <a:buFontTx/>
              <a:buChar char="-"/>
            </a:pPr>
            <a:r>
              <a:rPr lang="ar-IQ" dirty="0" smtClean="0">
                <a:cs typeface="+mj-cs"/>
              </a:rPr>
              <a:t>وتعتبر </a:t>
            </a:r>
            <a:r>
              <a:rPr lang="ar-IQ" dirty="0">
                <a:cs typeface="+mj-cs"/>
              </a:rPr>
              <a:t>الاصناف المبكرة والسريعة النمو اكثر حساسية لنقص هذا العنصر، </a:t>
            </a:r>
            <a:endParaRPr lang="ar-IQ" dirty="0" smtClean="0">
              <a:cs typeface="+mj-cs"/>
            </a:endParaRPr>
          </a:p>
          <a:p>
            <a:pPr algn="just" rtl="1">
              <a:lnSpc>
                <a:spcPct val="170000"/>
              </a:lnSpc>
              <a:buFontTx/>
              <a:buChar char="-"/>
            </a:pPr>
            <a:r>
              <a:rPr lang="ar-IQ" dirty="0" smtClean="0">
                <a:cs typeface="+mj-cs"/>
              </a:rPr>
              <a:t>اما </a:t>
            </a:r>
            <a:r>
              <a:rPr lang="ar-IQ" dirty="0">
                <a:cs typeface="+mj-cs"/>
              </a:rPr>
              <a:t>زيادة امتصاصه فتكون على حساب امتصاص الكالسيوم والمغنيسيوم، </a:t>
            </a:r>
            <a:endParaRPr lang="ar-IQ" dirty="0" smtClean="0">
              <a:cs typeface="+mj-cs"/>
            </a:endParaRPr>
          </a:p>
          <a:p>
            <a:pPr algn="just" rtl="1">
              <a:lnSpc>
                <a:spcPct val="170000"/>
              </a:lnSpc>
              <a:buFontTx/>
              <a:buChar char="-"/>
            </a:pPr>
            <a:r>
              <a:rPr lang="ar-IQ" dirty="0" smtClean="0">
                <a:cs typeface="+mj-cs"/>
              </a:rPr>
              <a:t>مما </a:t>
            </a:r>
            <a:r>
              <a:rPr lang="ar-IQ" dirty="0">
                <a:cs typeface="+mj-cs"/>
              </a:rPr>
              <a:t>يسبب نقص الحاصل وانخفاض نوعيته مثل انخفاض نسبة المادة الجافة في الدرنات ونقص كثافتها النوعية، </a:t>
            </a:r>
            <a:endParaRPr lang="ar-IQ" dirty="0" smtClean="0">
              <a:cs typeface="+mj-cs"/>
            </a:endParaRPr>
          </a:p>
          <a:p>
            <a:pPr algn="just" rtl="1">
              <a:lnSpc>
                <a:spcPct val="170000"/>
              </a:lnSpc>
              <a:buFontTx/>
              <a:buChar char="-"/>
            </a:pPr>
            <a:r>
              <a:rPr lang="ar-IQ" dirty="0" smtClean="0">
                <a:cs typeface="+mj-cs"/>
              </a:rPr>
              <a:t>وقد </a:t>
            </a:r>
            <a:r>
              <a:rPr lang="ar-IQ" dirty="0">
                <a:cs typeface="+mj-cs"/>
              </a:rPr>
              <a:t>لوحظ زيادة معدل النقص في الكثافة النوعية عند التسميد بكلوريد البوتاسيوم مقارنة بالتسميد بكبريتات البوتاسيوم.</a:t>
            </a:r>
          </a:p>
        </p:txBody>
      </p:sp>
    </p:spTree>
    <p:extLst>
      <p:ext uri="{BB962C8B-B14F-4D97-AF65-F5344CB8AC3E}">
        <p14:creationId xmlns:p14="http://schemas.microsoft.com/office/powerpoint/2010/main" val="41781286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ان </a:t>
            </a:r>
            <a:r>
              <a:rPr lang="ar-IQ" sz="2400" dirty="0">
                <a:cs typeface="+mj-cs"/>
              </a:rPr>
              <a:t>زيادة امتصاص النبات لعنصر الكلور تؤدي الى نقص الحاصل ونقص نسبة المادة الجافة والكثافة النوعية في الدرنات وتكون هذه التأثيرات واضحة عند زيادة نسبة ايون الكلور في انسجة النبات عن </a:t>
            </a:r>
            <a:r>
              <a:rPr lang="en-US" sz="2400" dirty="0">
                <a:cs typeface="+mj-cs"/>
              </a:rPr>
              <a:t>500</a:t>
            </a:r>
            <a:r>
              <a:rPr lang="ar-IQ" sz="2400" dirty="0">
                <a:cs typeface="+mj-cs"/>
              </a:rPr>
              <a:t> جزء بالمليون</a:t>
            </a:r>
            <a:r>
              <a:rPr lang="ar-IQ" sz="2400" dirty="0" smtClean="0">
                <a:cs typeface="+mj-cs"/>
              </a:rPr>
              <a:t>.</a:t>
            </a:r>
          </a:p>
          <a:p>
            <a:pPr algn="just" rtl="1">
              <a:lnSpc>
                <a:spcPct val="150000"/>
              </a:lnSpc>
              <a:buFontTx/>
              <a:buChar char="-"/>
            </a:pPr>
            <a:r>
              <a:rPr lang="ar-IQ" sz="2400" dirty="0"/>
              <a:t>يفيد تحليل التربة في معرفة حاجة النبات الى التسميد ومدى استجابته للسماد المضاف فالبطاطا:</a:t>
            </a:r>
            <a:endParaRPr lang="ar-IQ" sz="2400" dirty="0">
              <a:cs typeface="+mj-cs"/>
            </a:endParaRPr>
          </a:p>
        </p:txBody>
      </p:sp>
    </p:spTree>
    <p:extLst>
      <p:ext uri="{BB962C8B-B14F-4D97-AF65-F5344CB8AC3E}">
        <p14:creationId xmlns:p14="http://schemas.microsoft.com/office/powerpoint/2010/main" val="3738414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normAutofit/>
          </a:bodyPr>
          <a:lstStyle/>
          <a:p>
            <a:pPr marL="444500" indent="-444500" algn="just" rtl="1">
              <a:lnSpc>
                <a:spcPct val="150000"/>
              </a:lnSpc>
              <a:buNone/>
            </a:pPr>
            <a:r>
              <a:rPr lang="en-US" sz="2400" dirty="0"/>
              <a:t>1</a:t>
            </a:r>
            <a:r>
              <a:rPr lang="ar-IQ" sz="2400" dirty="0">
                <a:cs typeface="+mj-cs"/>
              </a:rPr>
              <a:t>- لا تستجيب للتسميد بالفسفور اذا زاد تركيز الفسفور الذائب في التربة عن </a:t>
            </a:r>
            <a:r>
              <a:rPr lang="en-US" sz="2400" dirty="0">
                <a:cs typeface="+mj-cs"/>
              </a:rPr>
              <a:t>80</a:t>
            </a:r>
            <a:r>
              <a:rPr lang="ar-IQ" sz="2400" dirty="0">
                <a:cs typeface="+mj-cs"/>
              </a:rPr>
              <a:t> جزء بالمليون وتستجيب اذا انخفض عن </a:t>
            </a:r>
            <a:r>
              <a:rPr lang="en-US" sz="2400" dirty="0">
                <a:cs typeface="+mj-cs"/>
              </a:rPr>
              <a:t>40</a:t>
            </a:r>
            <a:r>
              <a:rPr lang="ar-IQ" sz="2400" dirty="0">
                <a:cs typeface="+mj-cs"/>
              </a:rPr>
              <a:t> جزء بالمليون. </a:t>
            </a:r>
            <a:endParaRPr lang="ar-IQ" sz="2400" dirty="0" smtClean="0">
              <a:cs typeface="+mj-cs"/>
            </a:endParaRPr>
          </a:p>
          <a:p>
            <a:pPr marL="444500" indent="-444500" algn="just" rtl="1">
              <a:lnSpc>
                <a:spcPct val="150000"/>
              </a:lnSpc>
              <a:buNone/>
            </a:pPr>
            <a:r>
              <a:rPr lang="en-US" sz="2400" dirty="0">
                <a:cs typeface="+mj-cs"/>
              </a:rPr>
              <a:t>2</a:t>
            </a:r>
            <a:r>
              <a:rPr lang="ar-IQ" sz="2400" dirty="0">
                <a:cs typeface="+mj-cs"/>
              </a:rPr>
              <a:t>- لا تستجيب للتسميد بالبوتاسيوم اذا زاد تركيزه عن </a:t>
            </a:r>
            <a:r>
              <a:rPr lang="en-US" sz="2400" dirty="0">
                <a:cs typeface="+mj-cs"/>
              </a:rPr>
              <a:t>200</a:t>
            </a:r>
            <a:r>
              <a:rPr lang="ar-IQ" sz="2400" dirty="0">
                <a:cs typeface="+mj-cs"/>
              </a:rPr>
              <a:t> جزء بالمليون وتستجيب اذا كان التركيز اقل من </a:t>
            </a:r>
            <a:r>
              <a:rPr lang="en-US" sz="2400" dirty="0">
                <a:cs typeface="+mj-cs"/>
              </a:rPr>
              <a:t>100</a:t>
            </a:r>
            <a:r>
              <a:rPr lang="ar-IQ" sz="2400" dirty="0">
                <a:cs typeface="+mj-cs"/>
              </a:rPr>
              <a:t> جزء بالمليون. </a:t>
            </a:r>
            <a:endParaRPr lang="en-US" sz="2400" dirty="0">
              <a:cs typeface="+mj-cs"/>
            </a:endParaRPr>
          </a:p>
          <a:p>
            <a:pPr marL="444500" indent="-444500" algn="r" rtl="1">
              <a:buNone/>
            </a:pPr>
            <a:endParaRPr lang="en-US" dirty="0"/>
          </a:p>
          <a:p>
            <a:endParaRPr lang="ar-IQ" dirty="0"/>
          </a:p>
        </p:txBody>
      </p:sp>
    </p:spTree>
    <p:extLst>
      <p:ext uri="{BB962C8B-B14F-4D97-AF65-F5344CB8AC3E}">
        <p14:creationId xmlns:p14="http://schemas.microsoft.com/office/powerpoint/2010/main" val="28792695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*التسميد</a:t>
            </a:r>
            <a:endParaRPr lang="ar-IQ" sz="3200" dirty="0"/>
          </a:p>
        </p:txBody>
      </p:sp>
      <p:sp>
        <p:nvSpPr>
          <p:cNvPr id="3" name="Content Placeholder 2"/>
          <p:cNvSpPr>
            <a:spLocks noGrp="1"/>
          </p:cNvSpPr>
          <p:nvPr>
            <p:ph idx="1"/>
          </p:nvPr>
        </p:nvSpPr>
        <p:spPr/>
        <p:txBody>
          <a:bodyPr/>
          <a:lstStyle/>
          <a:p>
            <a:pPr marL="355600" indent="-355600" algn="just" rtl="1">
              <a:lnSpc>
                <a:spcPct val="150000"/>
              </a:lnSpc>
              <a:buNone/>
            </a:pPr>
            <a:r>
              <a:rPr lang="ar-IQ" dirty="0">
                <a:cs typeface="+mj-cs"/>
              </a:rPr>
              <a:t> </a:t>
            </a:r>
            <a:r>
              <a:rPr lang="ar-IQ" dirty="0" smtClean="0">
                <a:cs typeface="+mj-cs"/>
              </a:rPr>
              <a:t>- </a:t>
            </a:r>
            <a:r>
              <a:rPr lang="ar-IQ" sz="2800" dirty="0" smtClean="0">
                <a:cs typeface="+mj-cs"/>
              </a:rPr>
              <a:t>يفيد </a:t>
            </a:r>
            <a:r>
              <a:rPr lang="ar-IQ" sz="2800" dirty="0">
                <a:cs typeface="+mj-cs"/>
              </a:rPr>
              <a:t>تحليل النبات ايضا في معرفة مدى الحاجة الى التسميد وافضل دليل على مستوى العنصر في النبات هو الورقة الورقة الرابعة من القمة النامية مع العنق وافضل وقت للتحليل هو عند تكوين الدرنات.</a:t>
            </a:r>
          </a:p>
        </p:txBody>
      </p:sp>
    </p:spTree>
    <p:extLst>
      <p:ext uri="{BB962C8B-B14F-4D97-AF65-F5344CB8AC3E}">
        <p14:creationId xmlns:p14="http://schemas.microsoft.com/office/powerpoint/2010/main" val="34425159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*التسميد</a:t>
            </a:r>
            <a:endParaRPr lang="ar-IQ" sz="3200" dirty="0"/>
          </a:p>
        </p:txBody>
      </p:sp>
      <p:sp>
        <p:nvSpPr>
          <p:cNvPr id="3" name="Content Placeholder 2"/>
          <p:cNvSpPr>
            <a:spLocks noGrp="1"/>
          </p:cNvSpPr>
          <p:nvPr>
            <p:ph idx="1"/>
          </p:nvPr>
        </p:nvSpPr>
        <p:spPr/>
        <p:txBody>
          <a:bodyPr>
            <a:normAutofit/>
          </a:bodyPr>
          <a:lstStyle/>
          <a:p>
            <a:pPr marL="355600" indent="-355600" algn="just" rtl="1">
              <a:lnSpc>
                <a:spcPct val="150000"/>
              </a:lnSpc>
              <a:buNone/>
            </a:pPr>
            <a:r>
              <a:rPr lang="ar-IQ" sz="2400" dirty="0">
                <a:cs typeface="+mj-cs"/>
              </a:rPr>
              <a:t> </a:t>
            </a:r>
            <a:r>
              <a:rPr lang="ar-IQ" sz="2400" dirty="0" smtClean="0">
                <a:cs typeface="+mj-cs"/>
              </a:rPr>
              <a:t>- تسمد </a:t>
            </a:r>
            <a:r>
              <a:rPr lang="ar-IQ" sz="2400" dirty="0">
                <a:cs typeface="+mj-cs"/>
              </a:rPr>
              <a:t>البطاطا في العراق باعطاء </a:t>
            </a:r>
            <a:r>
              <a:rPr lang="en-US" sz="2400" dirty="0">
                <a:cs typeface="+mj-cs"/>
              </a:rPr>
              <a:t>20 </a:t>
            </a:r>
            <a:r>
              <a:rPr lang="ar-IQ" sz="2400" dirty="0">
                <a:cs typeface="+mj-cs"/>
              </a:rPr>
              <a:t>كغم نتروجين دونم</a:t>
            </a:r>
            <a:r>
              <a:rPr lang="en-US" sz="2400" baseline="30000" dirty="0">
                <a:cs typeface="+mj-cs"/>
              </a:rPr>
              <a:t>1-</a:t>
            </a:r>
            <a:r>
              <a:rPr lang="ar-IQ" sz="2400" dirty="0">
                <a:cs typeface="+mj-cs"/>
              </a:rPr>
              <a:t> و </a:t>
            </a:r>
            <a:r>
              <a:rPr lang="en-US" sz="2400" dirty="0">
                <a:cs typeface="+mj-cs"/>
              </a:rPr>
              <a:t>40 </a:t>
            </a:r>
            <a:r>
              <a:rPr lang="ar-IQ" sz="2400" dirty="0">
                <a:cs typeface="+mj-cs"/>
              </a:rPr>
              <a:t>كغم فسفور دونم</a:t>
            </a:r>
            <a:r>
              <a:rPr lang="en-US" sz="2400" baseline="30000" dirty="0">
                <a:cs typeface="+mj-cs"/>
              </a:rPr>
              <a:t>1-</a:t>
            </a:r>
            <a:r>
              <a:rPr lang="ar-IQ" sz="2400" dirty="0">
                <a:cs typeface="+mj-cs"/>
              </a:rPr>
              <a:t> بالنسبة للزراعة الربيعية المبكرة والزراعة الخريفية، </a:t>
            </a:r>
          </a:p>
          <a:p>
            <a:pPr marL="355600" indent="-355600" algn="just" rtl="1">
              <a:lnSpc>
                <a:spcPct val="150000"/>
              </a:lnSpc>
              <a:buNone/>
            </a:pPr>
            <a:r>
              <a:rPr lang="ar-IQ" sz="2400" dirty="0" smtClean="0">
                <a:cs typeface="+mj-cs"/>
              </a:rPr>
              <a:t>  - اما </a:t>
            </a:r>
            <a:r>
              <a:rPr lang="ar-IQ" sz="2400" dirty="0">
                <a:cs typeface="+mj-cs"/>
              </a:rPr>
              <a:t>عند تأخر الزراعة الربيعية فيقلل النتروجين </a:t>
            </a:r>
            <a:r>
              <a:rPr lang="ar-IQ" sz="2400" dirty="0" smtClean="0">
                <a:cs typeface="+mj-cs"/>
              </a:rPr>
              <a:t>الى</a:t>
            </a:r>
            <a:r>
              <a:rPr lang="en-US" sz="2400" dirty="0" smtClean="0">
                <a:cs typeface="+mj-cs"/>
              </a:rPr>
              <a:t> 10 </a:t>
            </a:r>
            <a:r>
              <a:rPr lang="ar-IQ" sz="2400" dirty="0">
                <a:cs typeface="+mj-cs"/>
              </a:rPr>
              <a:t>كغم فقط ويعطى البوتاسيوم بمعدل </a:t>
            </a:r>
            <a:r>
              <a:rPr lang="en-US" sz="2400" dirty="0">
                <a:cs typeface="+mj-cs"/>
              </a:rPr>
              <a:t>50</a:t>
            </a:r>
            <a:r>
              <a:rPr lang="ar-IQ" sz="2400" dirty="0">
                <a:cs typeface="+mj-cs"/>
              </a:rPr>
              <a:t> كغم دونم</a:t>
            </a:r>
            <a:r>
              <a:rPr lang="en-US" sz="2400" baseline="30000" dirty="0">
                <a:cs typeface="+mj-cs"/>
              </a:rPr>
              <a:t>1-</a:t>
            </a:r>
            <a:r>
              <a:rPr lang="ar-IQ" sz="2400" dirty="0">
                <a:cs typeface="+mj-cs"/>
              </a:rPr>
              <a:t> في الاراضي التي تزرع بمحاصيل مجهدة وزراعة كثيفة ويعتمد ذلك على نوع التربة</a:t>
            </a:r>
            <a:r>
              <a:rPr lang="ar-IQ" sz="2400" dirty="0" smtClean="0">
                <a:cs typeface="+mj-cs"/>
              </a:rPr>
              <a:t>....... يتبع</a:t>
            </a:r>
            <a:endParaRPr lang="ar-IQ" sz="2400" dirty="0">
              <a:cs typeface="+mj-cs"/>
            </a:endParaRPr>
          </a:p>
        </p:txBody>
      </p:sp>
    </p:spTree>
    <p:extLst>
      <p:ext uri="{BB962C8B-B14F-4D97-AF65-F5344CB8AC3E}">
        <p14:creationId xmlns:p14="http://schemas.microsoft.com/office/powerpoint/2010/main" val="192720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*كسر سكون الدرنات </a:t>
            </a:r>
            <a:r>
              <a:rPr lang="ar-IQ" b="1" dirty="0"/>
              <a:t/>
            </a:r>
            <a:br>
              <a:rPr lang="ar-IQ" b="1" dirty="0"/>
            </a:br>
            <a:endParaRPr lang="ar-IQ" dirty="0"/>
          </a:p>
        </p:txBody>
      </p:sp>
      <p:sp>
        <p:nvSpPr>
          <p:cNvPr id="3" name="Content Placeholder 2"/>
          <p:cNvSpPr>
            <a:spLocks noGrp="1"/>
          </p:cNvSpPr>
          <p:nvPr>
            <p:ph idx="1"/>
          </p:nvPr>
        </p:nvSpPr>
        <p:spPr/>
        <p:txBody>
          <a:bodyPr/>
          <a:lstStyle/>
          <a:p>
            <a:pPr algn="just" rtl="1">
              <a:lnSpc>
                <a:spcPct val="150000"/>
              </a:lnSpc>
              <a:buFontTx/>
              <a:buChar char="-"/>
            </a:pPr>
            <a:r>
              <a:rPr lang="ar-IQ" sz="2800" dirty="0">
                <a:cs typeface="+mj-cs"/>
              </a:rPr>
              <a:t>وايا كانت التسمية فان درنات البطاطا لاتنبت الا بعد مرور هذه الفترة،</a:t>
            </a:r>
          </a:p>
          <a:p>
            <a:pPr algn="just" rtl="1">
              <a:lnSpc>
                <a:spcPct val="150000"/>
              </a:lnSpc>
              <a:buFontTx/>
              <a:buChar char="-"/>
            </a:pPr>
            <a:r>
              <a:rPr lang="ar-IQ" sz="2800" dirty="0">
                <a:cs typeface="+mj-cs"/>
              </a:rPr>
              <a:t> واذا لزم الامر زراعتها قبل استعادة مقدرتها على الانبات، </a:t>
            </a:r>
          </a:p>
          <a:p>
            <a:pPr algn="just" rtl="1">
              <a:lnSpc>
                <a:spcPct val="150000"/>
              </a:lnSpc>
              <a:buFontTx/>
              <a:buChar char="-"/>
            </a:pPr>
            <a:r>
              <a:rPr lang="ar-IQ" sz="2800" dirty="0">
                <a:cs typeface="+mj-cs"/>
              </a:rPr>
              <a:t>فانه يجب انهاء حالة الراحة وذلك بتعريضها لمعاملات خاصة وتجرى هذه المعاملات في الحالات التالية: </a:t>
            </a:r>
            <a:r>
              <a:rPr lang="ar-IQ" sz="2800" b="1" dirty="0">
                <a:cs typeface="+mj-cs"/>
              </a:rPr>
              <a:t> </a:t>
            </a:r>
            <a:endParaRPr lang="en-US" sz="2800" dirty="0">
              <a:cs typeface="+mj-cs"/>
            </a:endParaRPr>
          </a:p>
          <a:p>
            <a:endParaRPr lang="ar-IQ" dirty="0"/>
          </a:p>
        </p:txBody>
      </p:sp>
    </p:spTree>
    <p:extLst>
      <p:ext uri="{BB962C8B-B14F-4D97-AF65-F5344CB8AC3E}">
        <p14:creationId xmlns:p14="http://schemas.microsoft.com/office/powerpoint/2010/main" val="39600906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*الـــــــــــــــــــري </a:t>
            </a: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marL="723900" indent="-457200" algn="just" rtl="1">
              <a:lnSpc>
                <a:spcPct val="150000"/>
              </a:lnSpc>
              <a:buFontTx/>
              <a:buChar char="-"/>
            </a:pPr>
            <a:r>
              <a:rPr lang="ar-IQ" sz="2800" dirty="0" smtClean="0">
                <a:cs typeface="+mj-cs"/>
              </a:rPr>
              <a:t>البطاطا </a:t>
            </a:r>
            <a:r>
              <a:rPr lang="ar-IQ" sz="2800" dirty="0">
                <a:cs typeface="+mj-cs"/>
              </a:rPr>
              <a:t>من المحاصيل الحساسة للرطوبة الارضية</a:t>
            </a:r>
            <a:r>
              <a:rPr lang="ar-IQ" sz="2800" dirty="0" smtClean="0">
                <a:cs typeface="+mj-cs"/>
              </a:rPr>
              <a:t>،</a:t>
            </a:r>
          </a:p>
          <a:p>
            <a:pPr marL="723900" indent="-457200" algn="just" rtl="1">
              <a:lnSpc>
                <a:spcPct val="150000"/>
              </a:lnSpc>
              <a:buFontTx/>
              <a:buChar char="-"/>
            </a:pPr>
            <a:r>
              <a:rPr lang="ar-IQ" sz="2800" dirty="0" smtClean="0">
                <a:cs typeface="+mj-cs"/>
              </a:rPr>
              <a:t> </a:t>
            </a:r>
            <a:r>
              <a:rPr lang="ar-IQ" sz="2800" dirty="0">
                <a:cs typeface="+mj-cs"/>
              </a:rPr>
              <a:t>إذ يؤدي الجفاف او زيادة الرطوبة او عدم انتظامها الى احداث اضرار كبيرة بالنباتات، </a:t>
            </a:r>
            <a:endParaRPr lang="ar-IQ" sz="2800" dirty="0" smtClean="0">
              <a:cs typeface="+mj-cs"/>
            </a:endParaRPr>
          </a:p>
          <a:p>
            <a:pPr marL="723900" indent="-457200" algn="just" rtl="1">
              <a:lnSpc>
                <a:spcPct val="150000"/>
              </a:lnSpc>
              <a:buFontTx/>
              <a:buChar char="-"/>
            </a:pPr>
            <a:r>
              <a:rPr lang="ar-IQ" sz="2800" dirty="0" smtClean="0">
                <a:cs typeface="+mj-cs"/>
              </a:rPr>
              <a:t>ويعد </a:t>
            </a:r>
            <a:r>
              <a:rPr lang="ar-IQ" sz="2800" dirty="0">
                <a:cs typeface="+mj-cs"/>
              </a:rPr>
              <a:t>الري الخفيف على فترات متقاربة افضل من الري الغزير على فترات متباعدة.</a:t>
            </a:r>
          </a:p>
        </p:txBody>
      </p:sp>
    </p:spTree>
    <p:extLst>
      <p:ext uri="{BB962C8B-B14F-4D97-AF65-F5344CB8AC3E}">
        <p14:creationId xmlns:p14="http://schemas.microsoft.com/office/powerpoint/2010/main" val="33624642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*الـــــــــــــــــــري</a:t>
            </a:r>
            <a:endParaRPr lang="ar-IQ" sz="3200" dirty="0"/>
          </a:p>
        </p:txBody>
      </p:sp>
      <p:sp>
        <p:nvSpPr>
          <p:cNvPr id="3" name="Content Placeholder 2"/>
          <p:cNvSpPr>
            <a:spLocks noGrp="1"/>
          </p:cNvSpPr>
          <p:nvPr>
            <p:ph idx="1"/>
          </p:nvPr>
        </p:nvSpPr>
        <p:spPr/>
        <p:txBody>
          <a:bodyPr>
            <a:normAutofit/>
          </a:bodyPr>
          <a:lstStyle/>
          <a:p>
            <a:pPr algn="just" rtl="1">
              <a:lnSpc>
                <a:spcPct val="160000"/>
              </a:lnSpc>
              <a:buFontTx/>
              <a:buChar char="-"/>
            </a:pPr>
            <a:r>
              <a:rPr lang="ar-IQ" sz="2800" dirty="0" smtClean="0">
                <a:cs typeface="+mj-cs"/>
              </a:rPr>
              <a:t>يؤدي </a:t>
            </a:r>
            <a:r>
              <a:rPr lang="ar-IQ" sz="2800" dirty="0">
                <a:cs typeface="+mj-cs"/>
              </a:rPr>
              <a:t>تعرض نباتات البطاطا الى نقص شديد في الرطوبة الارضية الى ضعف نموها وتصبح الوريقات صغيرة وضيقة وملعقية الشكل وتتلون باللون الاخضر القاتم ويقل المحصول، </a:t>
            </a:r>
            <a:endParaRPr lang="ar-IQ" sz="2800" dirty="0" smtClean="0">
              <a:cs typeface="+mj-cs"/>
            </a:endParaRPr>
          </a:p>
          <a:p>
            <a:pPr algn="just" rtl="1">
              <a:lnSpc>
                <a:spcPct val="160000"/>
              </a:lnSpc>
              <a:buFontTx/>
              <a:buChar char="-"/>
            </a:pPr>
            <a:r>
              <a:rPr lang="ar-IQ" sz="2800" dirty="0" smtClean="0">
                <a:cs typeface="+mj-cs"/>
              </a:rPr>
              <a:t>وقد </a:t>
            </a:r>
            <a:r>
              <a:rPr lang="ar-IQ" sz="2800" dirty="0">
                <a:cs typeface="+mj-cs"/>
              </a:rPr>
              <a:t>وجد ان معاملة النباتات بمضادات النتح تؤدي الى زيادة احتفاظ التربة برطوبتها واطالة الفترات بين الريات دون ان تتعرض النباتات للعطش، </a:t>
            </a:r>
            <a:endParaRPr lang="ar-IQ" sz="2800" dirty="0" smtClean="0">
              <a:cs typeface="+mj-cs"/>
            </a:endParaRPr>
          </a:p>
        </p:txBody>
      </p:sp>
    </p:spTree>
    <p:extLst>
      <p:ext uri="{BB962C8B-B14F-4D97-AF65-F5344CB8AC3E}">
        <p14:creationId xmlns:p14="http://schemas.microsoft.com/office/powerpoint/2010/main" val="12006521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*الـــــــــــــــــــري</a:t>
            </a:r>
            <a:endParaRPr lang="ar-IQ" sz="3200" dirty="0"/>
          </a:p>
        </p:txBody>
      </p:sp>
      <p:sp>
        <p:nvSpPr>
          <p:cNvPr id="3" name="Content Placeholder 2"/>
          <p:cNvSpPr>
            <a:spLocks noGrp="1"/>
          </p:cNvSpPr>
          <p:nvPr>
            <p:ph idx="1"/>
          </p:nvPr>
        </p:nvSpPr>
        <p:spPr/>
        <p:txBody>
          <a:bodyPr/>
          <a:lstStyle/>
          <a:p>
            <a:pPr algn="just" rtl="1">
              <a:lnSpc>
                <a:spcPct val="150000"/>
              </a:lnSpc>
              <a:buFontTx/>
              <a:buChar char="-"/>
            </a:pPr>
            <a:r>
              <a:rPr lang="ar-IQ" sz="2800" dirty="0"/>
              <a:t>وقد أدت المعاملة بمضادات النتح قبل ازالة النموات الخضرية (وهي عملية تسبق الحصاد) بثلاثة او خمسة اسابيع الى زيادة حجم الدرنات والمحصول الكلي</a:t>
            </a:r>
          </a:p>
          <a:p>
            <a:pPr marL="355600" indent="-355600" algn="just" rtl="1">
              <a:lnSpc>
                <a:spcPct val="150000"/>
              </a:lnSpc>
              <a:buFontTx/>
              <a:buChar char="-"/>
            </a:pPr>
            <a:r>
              <a:rPr lang="ar-IQ" sz="2800" dirty="0"/>
              <a:t> وقد صاحب هذه المعاملات نقص امتصاص النباتات للماء بنسبة </a:t>
            </a:r>
            <a:r>
              <a:rPr lang="en-US" sz="2800" dirty="0"/>
              <a:t>47</a:t>
            </a:r>
            <a:r>
              <a:rPr lang="ar-IQ" sz="2800" dirty="0"/>
              <a:t> % دون ان يؤثر ذلك جوهريا على النمو النباتي.</a:t>
            </a:r>
          </a:p>
          <a:p>
            <a:endParaRPr lang="ar-IQ" dirty="0"/>
          </a:p>
        </p:txBody>
      </p:sp>
    </p:spTree>
    <p:extLst>
      <p:ext uri="{BB962C8B-B14F-4D97-AF65-F5344CB8AC3E}">
        <p14:creationId xmlns:p14="http://schemas.microsoft.com/office/powerpoint/2010/main" val="6593442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lnSpc>
                <a:spcPct val="150000"/>
              </a:lnSpc>
            </a:pPr>
            <a:r>
              <a:rPr lang="ar-IQ" sz="3200" b="1" dirty="0"/>
              <a:t>*الـــــــــــــــــــري</a:t>
            </a:r>
            <a:endParaRPr lang="ar-IQ" sz="3200" dirty="0"/>
          </a:p>
        </p:txBody>
      </p:sp>
      <p:sp>
        <p:nvSpPr>
          <p:cNvPr id="3" name="Content Placeholder 2"/>
          <p:cNvSpPr>
            <a:spLocks noGrp="1"/>
          </p:cNvSpPr>
          <p:nvPr>
            <p:ph idx="1"/>
          </p:nvPr>
        </p:nvSpPr>
        <p:spPr/>
        <p:txBody>
          <a:bodyPr>
            <a:normAutofit fontScale="85000" lnSpcReduction="20000"/>
          </a:bodyPr>
          <a:lstStyle/>
          <a:p>
            <a:pPr algn="just" rtl="1">
              <a:lnSpc>
                <a:spcPct val="170000"/>
              </a:lnSpc>
              <a:buFontTx/>
              <a:buChar char="-"/>
            </a:pPr>
            <a:r>
              <a:rPr lang="ar-IQ" dirty="0" smtClean="0">
                <a:cs typeface="+mj-cs"/>
              </a:rPr>
              <a:t>لا تتحمل </a:t>
            </a:r>
            <a:r>
              <a:rPr lang="ar-IQ" dirty="0">
                <a:cs typeface="+mj-cs"/>
              </a:rPr>
              <a:t>البطاطا زيادة الرطوية الارضية بعد زراعة التقاوي مباشرة خاصة عندما تكون درجة الحرارة مرتفعة لان ذلك يؤدي الى تعفن التقاوي، </a:t>
            </a:r>
            <a:endParaRPr lang="ar-IQ" dirty="0" smtClean="0">
              <a:cs typeface="+mj-cs"/>
            </a:endParaRPr>
          </a:p>
          <a:p>
            <a:pPr algn="just" rtl="1">
              <a:lnSpc>
                <a:spcPct val="170000"/>
              </a:lnSpc>
              <a:buFontTx/>
              <a:buChar char="-"/>
            </a:pPr>
            <a:r>
              <a:rPr lang="ar-IQ" dirty="0" smtClean="0">
                <a:cs typeface="+mj-cs"/>
              </a:rPr>
              <a:t>وتزداد </a:t>
            </a:r>
            <a:r>
              <a:rPr lang="ar-IQ" dirty="0">
                <a:cs typeface="+mj-cs"/>
              </a:rPr>
              <a:t>مقدرة التقاوي على تحمل تشبع التربة بالرطوبة بانخفاض درجة الحرارة بالاضافة الى ذلك فان زيادة الرطوبة الارضية اثناء نمو وتكوين </a:t>
            </a:r>
            <a:r>
              <a:rPr lang="ar-IQ" dirty="0" smtClean="0">
                <a:cs typeface="+mj-cs"/>
              </a:rPr>
              <a:t>الدرنات</a:t>
            </a:r>
          </a:p>
          <a:p>
            <a:pPr marL="0" indent="0" algn="just" rtl="1">
              <a:lnSpc>
                <a:spcPct val="150000"/>
              </a:lnSpc>
              <a:buNone/>
            </a:pPr>
            <a:r>
              <a:rPr lang="ar-IQ" dirty="0" smtClean="0">
                <a:cs typeface="+mj-cs"/>
              </a:rPr>
              <a:t> </a:t>
            </a:r>
            <a:endParaRPr lang="ar-IQ" dirty="0"/>
          </a:p>
        </p:txBody>
      </p:sp>
    </p:spTree>
    <p:extLst>
      <p:ext uri="{BB962C8B-B14F-4D97-AF65-F5344CB8AC3E}">
        <p14:creationId xmlns:p14="http://schemas.microsoft.com/office/powerpoint/2010/main" val="30637141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*الـــــــــــــــــــري</a:t>
            </a:r>
            <a:endParaRPr lang="ar-IQ" sz="3200" dirty="0"/>
          </a:p>
        </p:txBody>
      </p:sp>
      <p:sp>
        <p:nvSpPr>
          <p:cNvPr id="3" name="Content Placeholder 2"/>
          <p:cNvSpPr>
            <a:spLocks noGrp="1"/>
          </p:cNvSpPr>
          <p:nvPr>
            <p:ph idx="1"/>
          </p:nvPr>
        </p:nvSpPr>
        <p:spPr/>
        <p:txBody>
          <a:bodyPr/>
          <a:lstStyle/>
          <a:p>
            <a:pPr algn="just" rtl="1">
              <a:lnSpc>
                <a:spcPct val="150000"/>
              </a:lnSpc>
              <a:buFontTx/>
              <a:buChar char="-"/>
            </a:pPr>
            <a:r>
              <a:rPr lang="ar-IQ" sz="2800" dirty="0">
                <a:cs typeface="+mj-cs"/>
              </a:rPr>
              <a:t>تؤدي الى نقص الكثافة النوعية للدرنات وظهور نسيج ابيض غير مرغوب في موقع العديسات</a:t>
            </a:r>
          </a:p>
          <a:p>
            <a:pPr algn="just" rtl="1">
              <a:lnSpc>
                <a:spcPct val="150000"/>
              </a:lnSpc>
              <a:buFontTx/>
              <a:buChar char="-"/>
            </a:pPr>
            <a:r>
              <a:rPr lang="ar-IQ" sz="2800" dirty="0">
                <a:cs typeface="+mj-cs"/>
              </a:rPr>
              <a:t> لذلك من الضروري تجنب الري الغزير في نهاية موسم النمو الا اذا كان الغرض من ذلك هو خفض درجة حرارة التربة في الجو الحار.</a:t>
            </a:r>
          </a:p>
          <a:p>
            <a:endParaRPr lang="ar-IQ" dirty="0"/>
          </a:p>
        </p:txBody>
      </p:sp>
    </p:spTree>
    <p:extLst>
      <p:ext uri="{BB962C8B-B14F-4D97-AF65-F5344CB8AC3E}">
        <p14:creationId xmlns:p14="http://schemas.microsoft.com/office/powerpoint/2010/main" val="42139028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*الـــــــــــــــــــري</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800" dirty="0" smtClean="0">
                <a:cs typeface="+mj-cs"/>
              </a:rPr>
              <a:t>يؤدي </a:t>
            </a:r>
            <a:r>
              <a:rPr lang="ar-IQ" sz="2800" dirty="0">
                <a:cs typeface="+mj-cs"/>
              </a:rPr>
              <a:t>عدم انتظام الرطوبة الارضية وقت تكوين الدرنات </a:t>
            </a:r>
            <a:r>
              <a:rPr lang="ar-IQ" sz="2800" dirty="0" smtClean="0">
                <a:cs typeface="+mj-cs"/>
              </a:rPr>
              <a:t>الى </a:t>
            </a:r>
            <a:r>
              <a:rPr lang="ar-IQ" sz="2800" dirty="0">
                <a:cs typeface="+mj-cs"/>
              </a:rPr>
              <a:t>احداث تشوهات كثيرة بها ويرجع ذلك </a:t>
            </a:r>
            <a:r>
              <a:rPr lang="ar-IQ" sz="2800" dirty="0" smtClean="0">
                <a:cs typeface="+mj-cs"/>
              </a:rPr>
              <a:t>الى</a:t>
            </a:r>
          </a:p>
          <a:p>
            <a:pPr algn="just" rtl="1">
              <a:lnSpc>
                <a:spcPct val="150000"/>
              </a:lnSpc>
              <a:buFontTx/>
              <a:buChar char="-"/>
            </a:pPr>
            <a:r>
              <a:rPr lang="ar-IQ" sz="2800" dirty="0" smtClean="0">
                <a:cs typeface="+mj-cs"/>
              </a:rPr>
              <a:t> </a:t>
            </a:r>
            <a:r>
              <a:rPr lang="ar-IQ" sz="2800" dirty="0">
                <a:cs typeface="+mj-cs"/>
              </a:rPr>
              <a:t>ان نمو الدرنات يقل بدرجة كبيرة في الفترات التي تنخفض فيها الرطوبة الارضية وتبدأ خلاياها </a:t>
            </a:r>
            <a:r>
              <a:rPr lang="ar-IQ" sz="2800" dirty="0" smtClean="0">
                <a:cs typeface="+mj-cs"/>
              </a:rPr>
              <a:t>بالنضج،</a:t>
            </a:r>
          </a:p>
        </p:txBody>
      </p:sp>
    </p:spTree>
    <p:extLst>
      <p:ext uri="{BB962C8B-B14F-4D97-AF65-F5344CB8AC3E}">
        <p14:creationId xmlns:p14="http://schemas.microsoft.com/office/powerpoint/2010/main" val="38285873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*الـــــــــــــــــــري</a:t>
            </a:r>
            <a:endParaRPr lang="ar-IQ" sz="3200" dirty="0"/>
          </a:p>
        </p:txBody>
      </p:sp>
      <p:sp>
        <p:nvSpPr>
          <p:cNvPr id="3" name="Content Placeholder 2"/>
          <p:cNvSpPr>
            <a:spLocks noGrp="1"/>
          </p:cNvSpPr>
          <p:nvPr>
            <p:ph idx="1"/>
          </p:nvPr>
        </p:nvSpPr>
        <p:spPr/>
        <p:txBody>
          <a:bodyPr>
            <a:normAutofit/>
          </a:bodyPr>
          <a:lstStyle/>
          <a:p>
            <a:pPr algn="just" rtl="1">
              <a:lnSpc>
                <a:spcPct val="160000"/>
              </a:lnSpc>
              <a:buFontTx/>
              <a:buChar char="-"/>
            </a:pPr>
            <a:r>
              <a:rPr lang="ar-IQ" sz="2800" dirty="0" smtClean="0">
                <a:cs typeface="+mj-cs"/>
              </a:rPr>
              <a:t>فاذا </a:t>
            </a:r>
            <a:r>
              <a:rPr lang="ar-IQ" sz="2800" dirty="0">
                <a:cs typeface="+mj-cs"/>
              </a:rPr>
              <a:t>ما ارتفعت الرطوبة الارضية فجأة فان تشققات النمو </a:t>
            </a:r>
            <a:r>
              <a:rPr lang="en-US" sz="2800" dirty="0">
                <a:cs typeface="+mj-cs"/>
              </a:rPr>
              <a:t>Growth Cracks</a:t>
            </a:r>
            <a:r>
              <a:rPr lang="ar-IQ" sz="2800" dirty="0">
                <a:cs typeface="+mj-cs"/>
              </a:rPr>
              <a:t> تتكون نتيجة </a:t>
            </a:r>
            <a:endParaRPr lang="ar-IQ" sz="2800" dirty="0" smtClean="0">
              <a:cs typeface="+mj-cs"/>
            </a:endParaRPr>
          </a:p>
          <a:p>
            <a:pPr algn="just" rtl="1">
              <a:lnSpc>
                <a:spcPct val="160000"/>
              </a:lnSpc>
              <a:buFontTx/>
              <a:buChar char="-"/>
            </a:pPr>
            <a:r>
              <a:rPr lang="ar-IQ" sz="2800" dirty="0" smtClean="0">
                <a:cs typeface="+mj-cs"/>
              </a:rPr>
              <a:t>لعدم </a:t>
            </a:r>
            <a:r>
              <a:rPr lang="ar-IQ" sz="2800" dirty="0">
                <a:cs typeface="+mj-cs"/>
              </a:rPr>
              <a:t>قدرة الخلايا الخارجية التي بدأت بالنضج على النمو </a:t>
            </a:r>
            <a:r>
              <a:rPr lang="ar-IQ" sz="2800" dirty="0" smtClean="0">
                <a:cs typeface="+mj-cs"/>
              </a:rPr>
              <a:t>لاستيعاب </a:t>
            </a:r>
            <a:r>
              <a:rPr lang="ar-IQ" sz="2800" dirty="0">
                <a:cs typeface="+mj-cs"/>
              </a:rPr>
              <a:t>الزيادة التي تطرأ على حجم </a:t>
            </a:r>
            <a:r>
              <a:rPr lang="ar-IQ" sz="2800" dirty="0" smtClean="0">
                <a:cs typeface="+mj-cs"/>
              </a:rPr>
              <a:t>الدرنة</a:t>
            </a:r>
          </a:p>
          <a:p>
            <a:pPr algn="just" rtl="1">
              <a:lnSpc>
                <a:spcPct val="160000"/>
              </a:lnSpc>
              <a:buFontTx/>
              <a:buChar char="-"/>
            </a:pPr>
            <a:r>
              <a:rPr lang="ar-IQ" sz="2800" dirty="0" smtClean="0">
                <a:cs typeface="+mj-cs"/>
              </a:rPr>
              <a:t> </a:t>
            </a:r>
            <a:r>
              <a:rPr lang="ar-IQ" sz="2800" dirty="0">
                <a:cs typeface="+mj-cs"/>
              </a:rPr>
              <a:t>نتيجة لسرعة نمو خلايا الانسجة الداخلية التي تنشط فجأة مع ارتفاع الرطوبة الارضية</a:t>
            </a:r>
            <a:r>
              <a:rPr lang="ar-IQ" dirty="0">
                <a:cs typeface="+mj-cs"/>
              </a:rPr>
              <a:t>.</a:t>
            </a:r>
          </a:p>
          <a:p>
            <a:endParaRPr lang="ar-IQ" dirty="0"/>
          </a:p>
        </p:txBody>
      </p:sp>
    </p:spTree>
    <p:extLst>
      <p:ext uri="{BB962C8B-B14F-4D97-AF65-F5344CB8AC3E}">
        <p14:creationId xmlns:p14="http://schemas.microsoft.com/office/powerpoint/2010/main" val="15503479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*الـــــــــــــــــــري</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جفاف </a:t>
            </a:r>
            <a:r>
              <a:rPr lang="ar-IQ" sz="2400" dirty="0">
                <a:cs typeface="+mj-cs"/>
              </a:rPr>
              <a:t>التربة مع ارتفاع درجة الحرارة يؤدي احيانا </a:t>
            </a:r>
            <a:r>
              <a:rPr lang="ar-IQ" sz="2400" dirty="0" smtClean="0">
                <a:cs typeface="+mj-cs"/>
              </a:rPr>
              <a:t>الى</a:t>
            </a:r>
          </a:p>
          <a:p>
            <a:pPr algn="just" rtl="1">
              <a:lnSpc>
                <a:spcPct val="150000"/>
              </a:lnSpc>
              <a:buFontTx/>
              <a:buChar char="-"/>
            </a:pPr>
            <a:r>
              <a:rPr lang="ar-IQ" sz="2400" dirty="0" smtClean="0">
                <a:cs typeface="+mj-cs"/>
              </a:rPr>
              <a:t> </a:t>
            </a:r>
            <a:r>
              <a:rPr lang="ar-IQ" sz="2400" dirty="0">
                <a:cs typeface="+mj-cs"/>
              </a:rPr>
              <a:t>كسر سكون الدرنات الجديدة المتكونة فتبدأ بالتزريع في التربة </a:t>
            </a:r>
            <a:endParaRPr lang="ar-IQ" sz="2400" dirty="0" smtClean="0">
              <a:cs typeface="+mj-cs"/>
            </a:endParaRPr>
          </a:p>
          <a:p>
            <a:pPr algn="just" rtl="1">
              <a:lnSpc>
                <a:spcPct val="150000"/>
              </a:lnSpc>
              <a:buFontTx/>
              <a:buChar char="-"/>
            </a:pPr>
            <a:r>
              <a:rPr lang="ar-IQ" sz="2400" dirty="0" smtClean="0">
                <a:cs typeface="+mj-cs"/>
              </a:rPr>
              <a:t>واذا </a:t>
            </a:r>
            <a:r>
              <a:rPr lang="ar-IQ" sz="2400" dirty="0">
                <a:cs typeface="+mj-cs"/>
              </a:rPr>
              <a:t>ما ارتفعت الرطوبة الارضية فجأة فان هذه الدرنات تعطي نموات ثانوية وتكون مشوهة الشكل. </a:t>
            </a:r>
          </a:p>
        </p:txBody>
      </p:sp>
    </p:spTree>
    <p:extLst>
      <p:ext uri="{BB962C8B-B14F-4D97-AF65-F5344CB8AC3E}">
        <p14:creationId xmlns:p14="http://schemas.microsoft.com/office/powerpoint/2010/main" val="28539464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*الـــــــــــــــــــري</a:t>
            </a:r>
            <a:endParaRPr lang="ar-IQ" sz="3200" dirty="0"/>
          </a:p>
        </p:txBody>
      </p:sp>
      <p:sp>
        <p:nvSpPr>
          <p:cNvPr id="3" name="Content Placeholder 2"/>
          <p:cNvSpPr>
            <a:spLocks noGrp="1"/>
          </p:cNvSpPr>
          <p:nvPr>
            <p:ph idx="1"/>
          </p:nvPr>
        </p:nvSpPr>
        <p:spPr/>
        <p:txBody>
          <a:bodyPr>
            <a:normAutofit/>
          </a:bodyPr>
          <a:lstStyle/>
          <a:p>
            <a:pPr algn="just" rtl="1">
              <a:lnSpc>
                <a:spcPct val="160000"/>
              </a:lnSpc>
              <a:buFontTx/>
              <a:buChar char="-"/>
            </a:pPr>
            <a:r>
              <a:rPr lang="ar-IQ" sz="2400" dirty="0" smtClean="0">
                <a:cs typeface="+mj-cs"/>
              </a:rPr>
              <a:t>لا تروى </a:t>
            </a:r>
            <a:r>
              <a:rPr lang="ar-IQ" sz="2400" dirty="0">
                <a:cs typeface="+mj-cs"/>
              </a:rPr>
              <a:t>حقول البطاطا الا بعد الانبات وتستثنى من </a:t>
            </a:r>
            <a:r>
              <a:rPr lang="ar-IQ" sz="2400" dirty="0" smtClean="0">
                <a:cs typeface="+mj-cs"/>
              </a:rPr>
              <a:t>ذلك الزراعة </a:t>
            </a:r>
            <a:r>
              <a:rPr lang="ar-IQ" sz="2400" dirty="0">
                <a:cs typeface="+mj-cs"/>
              </a:rPr>
              <a:t>في الاراضي الرملية والخفيفة حيث يحتاج الحقل الى رية خفيفة قبل </a:t>
            </a:r>
            <a:r>
              <a:rPr lang="ar-IQ" sz="2400" dirty="0" smtClean="0">
                <a:cs typeface="+mj-cs"/>
              </a:rPr>
              <a:t>الانبات،</a:t>
            </a:r>
          </a:p>
          <a:p>
            <a:pPr algn="just" rtl="1">
              <a:lnSpc>
                <a:spcPct val="160000"/>
              </a:lnSpc>
              <a:buFontTx/>
              <a:buChar char="-"/>
            </a:pPr>
            <a:r>
              <a:rPr lang="ar-IQ" sz="2400" dirty="0" smtClean="0">
                <a:cs typeface="+mj-cs"/>
              </a:rPr>
              <a:t> </a:t>
            </a:r>
            <a:r>
              <a:rPr lang="ar-IQ" sz="2400" dirty="0">
                <a:cs typeface="+mj-cs"/>
              </a:rPr>
              <a:t>اما اثناء النمو فيكون الري حسب الحاجة وحسب درجات الحرارة </a:t>
            </a:r>
            <a:r>
              <a:rPr lang="ar-IQ" sz="2400" dirty="0" smtClean="0">
                <a:cs typeface="+mj-cs"/>
              </a:rPr>
              <a:t>السائدة،</a:t>
            </a:r>
          </a:p>
          <a:p>
            <a:pPr algn="just" rtl="1">
              <a:lnSpc>
                <a:spcPct val="150000"/>
              </a:lnSpc>
              <a:buFontTx/>
              <a:buChar char="-"/>
            </a:pPr>
            <a:endParaRPr lang="ar-IQ" dirty="0"/>
          </a:p>
        </p:txBody>
      </p:sp>
    </p:spTree>
    <p:extLst>
      <p:ext uri="{BB962C8B-B14F-4D97-AF65-F5344CB8AC3E}">
        <p14:creationId xmlns:p14="http://schemas.microsoft.com/office/powerpoint/2010/main" val="1499955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*الـــــــــــــــــــري</a:t>
            </a:r>
            <a:endParaRPr lang="ar-IQ" sz="3200" dirty="0"/>
          </a:p>
        </p:txBody>
      </p:sp>
      <p:sp>
        <p:nvSpPr>
          <p:cNvPr id="3" name="Content Placeholder 2"/>
          <p:cNvSpPr>
            <a:spLocks noGrp="1"/>
          </p:cNvSpPr>
          <p:nvPr>
            <p:ph idx="1"/>
          </p:nvPr>
        </p:nvSpPr>
        <p:spPr/>
        <p:txBody>
          <a:bodyPr/>
          <a:lstStyle/>
          <a:p>
            <a:pPr algn="just" rtl="1">
              <a:lnSpc>
                <a:spcPct val="150000"/>
              </a:lnSpc>
              <a:buFontTx/>
              <a:buChar char="-"/>
            </a:pPr>
            <a:r>
              <a:rPr lang="ar-IQ" sz="2400" dirty="0"/>
              <a:t>ويقل عدد الريات مع انخفاض درجة الحرارة وتتراوح الفترات بين الريات من </a:t>
            </a:r>
            <a:r>
              <a:rPr lang="en-US" sz="2400" dirty="0"/>
              <a:t>7</a:t>
            </a:r>
            <a:r>
              <a:rPr lang="ar-IQ" sz="2400" dirty="0"/>
              <a:t> – </a:t>
            </a:r>
            <a:r>
              <a:rPr lang="en-US" sz="2400" dirty="0"/>
              <a:t>12 </a:t>
            </a:r>
            <a:r>
              <a:rPr lang="ar-IQ" sz="2400" dirty="0"/>
              <a:t> يوما حسب الحرارة السائدة،</a:t>
            </a:r>
          </a:p>
          <a:p>
            <a:pPr algn="just" rtl="1">
              <a:lnSpc>
                <a:spcPct val="150000"/>
              </a:lnSpc>
              <a:buFontTx/>
              <a:buChar char="-"/>
            </a:pPr>
            <a:r>
              <a:rPr lang="ar-IQ" sz="2400" dirty="0"/>
              <a:t> وتقل الى يوم او يومين في حالة الري بالتنقيط في الاراضي الرملية</a:t>
            </a:r>
            <a:r>
              <a:rPr lang="ar-IQ" sz="2400" dirty="0" smtClean="0"/>
              <a:t>... يتبع</a:t>
            </a:r>
            <a:endParaRPr lang="ar-IQ" sz="2400" dirty="0"/>
          </a:p>
          <a:p>
            <a:endParaRPr lang="ar-IQ" dirty="0"/>
          </a:p>
        </p:txBody>
      </p:sp>
    </p:spTree>
    <p:extLst>
      <p:ext uri="{BB962C8B-B14F-4D97-AF65-F5344CB8AC3E}">
        <p14:creationId xmlns:p14="http://schemas.microsoft.com/office/powerpoint/2010/main" val="704133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*كسر سكون الدرنات </a:t>
            </a:r>
            <a:r>
              <a:rPr lang="ar-IQ" b="1" dirty="0"/>
              <a:t/>
            </a:r>
            <a:br>
              <a:rPr lang="ar-IQ" b="1" dirty="0"/>
            </a:br>
            <a:endParaRPr lang="ar-IQ" dirty="0"/>
          </a:p>
        </p:txBody>
      </p:sp>
      <p:sp>
        <p:nvSpPr>
          <p:cNvPr id="3" name="Content Placeholder 2"/>
          <p:cNvSpPr>
            <a:spLocks noGrp="1"/>
          </p:cNvSpPr>
          <p:nvPr>
            <p:ph idx="1"/>
          </p:nvPr>
        </p:nvSpPr>
        <p:spPr/>
        <p:txBody>
          <a:bodyPr>
            <a:normAutofit/>
          </a:bodyPr>
          <a:lstStyle/>
          <a:p>
            <a:pPr marL="442913" indent="-442913" algn="just" rtl="1">
              <a:lnSpc>
                <a:spcPct val="150000"/>
              </a:lnSpc>
              <a:buNone/>
            </a:pPr>
            <a:r>
              <a:rPr lang="en-US" sz="2400" dirty="0">
                <a:cs typeface="+mj-cs"/>
              </a:rPr>
              <a:t>1</a:t>
            </a:r>
            <a:r>
              <a:rPr lang="ar-IQ" sz="2400" dirty="0">
                <a:cs typeface="+mj-cs"/>
              </a:rPr>
              <a:t>- زراعة محصولين من البطاطا من نفس الموسم إذ تكون درنات الزراعة الاولى ساكنة عندما يحين موعد الزراعة الثانية. </a:t>
            </a:r>
            <a:endParaRPr lang="en-US" sz="2400" dirty="0">
              <a:cs typeface="+mj-cs"/>
            </a:endParaRPr>
          </a:p>
          <a:p>
            <a:pPr marL="442913" indent="-442913" algn="just" rtl="1">
              <a:lnSpc>
                <a:spcPct val="150000"/>
              </a:lnSpc>
              <a:buNone/>
            </a:pPr>
            <a:r>
              <a:rPr lang="en-US" sz="2400" dirty="0" smtClean="0">
                <a:cs typeface="+mj-cs"/>
              </a:rPr>
              <a:t>2</a:t>
            </a:r>
            <a:r>
              <a:rPr lang="ar-IQ" sz="2400" dirty="0">
                <a:cs typeface="+mj-cs"/>
              </a:rPr>
              <a:t>- تصدير التقاوي من دولة لزراعتها في دولة اخرى قبل انتهاء حالة الراحة. </a:t>
            </a:r>
            <a:endParaRPr lang="en-US" sz="2400" dirty="0" smtClean="0">
              <a:cs typeface="+mj-cs"/>
            </a:endParaRPr>
          </a:p>
          <a:p>
            <a:pPr marL="442913" indent="-442913" algn="just" rtl="1">
              <a:lnSpc>
                <a:spcPct val="150000"/>
              </a:lnSpc>
              <a:buNone/>
            </a:pPr>
            <a:r>
              <a:rPr lang="en-US" sz="2400" dirty="0" smtClean="0">
                <a:cs typeface="+mj-cs"/>
              </a:rPr>
              <a:t>3</a:t>
            </a:r>
            <a:r>
              <a:rPr lang="ar-IQ" sz="2400" dirty="0" smtClean="0">
                <a:cs typeface="+mj-cs"/>
              </a:rPr>
              <a:t>- الرغبة في زراعة عينات من التقاوي على وجه السرعة لاختبارها في برامج انتاج التقاوي المعتمدة.</a:t>
            </a:r>
            <a:endParaRPr lang="en-US" sz="2400" dirty="0" smtClean="0">
              <a:cs typeface="+mj-cs"/>
            </a:endParaRPr>
          </a:p>
          <a:p>
            <a:endParaRPr lang="ar-IQ" dirty="0"/>
          </a:p>
        </p:txBody>
      </p:sp>
    </p:spTree>
    <p:extLst>
      <p:ext uri="{BB962C8B-B14F-4D97-AF65-F5344CB8AC3E}">
        <p14:creationId xmlns:p14="http://schemas.microsoft.com/office/powerpoint/2010/main" val="14209800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600" b="1" dirty="0"/>
              <a:t>*العزق والتصدير </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just" rtl="1">
              <a:lnSpc>
                <a:spcPct val="160000"/>
              </a:lnSpc>
              <a:buFontTx/>
              <a:buChar char="-"/>
            </a:pPr>
            <a:r>
              <a:rPr lang="ar-IQ" sz="2400" dirty="0" smtClean="0">
                <a:cs typeface="+mj-cs"/>
              </a:rPr>
              <a:t>تجرى </a:t>
            </a:r>
            <a:r>
              <a:rPr lang="ar-IQ" sz="2400" dirty="0">
                <a:cs typeface="+mj-cs"/>
              </a:rPr>
              <a:t>عملية العزق في البطاطا لهدفين رئيسيين هما التخلص من الحشائش واجراء عملية التصدير (الردم حول النباتات</a:t>
            </a:r>
            <a:r>
              <a:rPr lang="ar-IQ" sz="2400" dirty="0" smtClean="0">
                <a:cs typeface="+mj-cs"/>
              </a:rPr>
              <a:t>)،</a:t>
            </a:r>
          </a:p>
          <a:p>
            <a:pPr algn="just" rtl="1">
              <a:lnSpc>
                <a:spcPct val="160000"/>
              </a:lnSpc>
              <a:buFontTx/>
              <a:buChar char="-"/>
            </a:pPr>
            <a:r>
              <a:rPr lang="ar-IQ" sz="2400" dirty="0" smtClean="0">
                <a:cs typeface="+mj-cs"/>
              </a:rPr>
              <a:t>واهم </a:t>
            </a:r>
            <a:r>
              <a:rPr lang="ar-IQ" sz="2400" dirty="0">
                <a:cs typeface="+mj-cs"/>
              </a:rPr>
              <a:t>مايجب مراعاته هو ان يكون العزق سطحيا قدر الامكان لكي لاتتضرر الجذور، </a:t>
            </a:r>
          </a:p>
          <a:p>
            <a:pPr algn="just" rtl="1">
              <a:lnSpc>
                <a:spcPct val="160000"/>
              </a:lnSpc>
              <a:buFontTx/>
              <a:buChar char="-"/>
            </a:pPr>
            <a:r>
              <a:rPr lang="ar-IQ" sz="2400" dirty="0" smtClean="0">
                <a:cs typeface="+mj-cs"/>
              </a:rPr>
              <a:t>يكتفى </a:t>
            </a:r>
            <a:r>
              <a:rPr lang="ar-IQ" sz="2400" dirty="0">
                <a:cs typeface="+mj-cs"/>
              </a:rPr>
              <a:t>بـ </a:t>
            </a:r>
            <a:r>
              <a:rPr lang="en-US" sz="2400" dirty="0">
                <a:cs typeface="+mj-cs"/>
              </a:rPr>
              <a:t>2</a:t>
            </a:r>
            <a:r>
              <a:rPr lang="ar-IQ" sz="2400" dirty="0">
                <a:cs typeface="+mj-cs"/>
              </a:rPr>
              <a:t> – </a:t>
            </a:r>
            <a:r>
              <a:rPr lang="en-US" sz="2400" dirty="0">
                <a:cs typeface="+mj-cs"/>
              </a:rPr>
              <a:t>3</a:t>
            </a:r>
            <a:r>
              <a:rPr lang="ar-IQ" sz="2400" dirty="0">
                <a:cs typeface="+mj-cs"/>
              </a:rPr>
              <a:t> عزقات لان كثرة العزق تساعد على انتشار الاصابات الفيروسية في الحقل، </a:t>
            </a:r>
            <a:endParaRPr lang="ar-IQ" sz="2400" dirty="0" smtClean="0">
              <a:cs typeface="+mj-cs"/>
            </a:endParaRPr>
          </a:p>
        </p:txBody>
      </p:sp>
    </p:spTree>
    <p:extLst>
      <p:ext uri="{BB962C8B-B14F-4D97-AF65-F5344CB8AC3E}">
        <p14:creationId xmlns:p14="http://schemas.microsoft.com/office/powerpoint/2010/main" val="14454031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*العزق والتصدير</a:t>
            </a:r>
            <a:endParaRPr lang="ar-IQ" sz="3200" dirty="0"/>
          </a:p>
        </p:txBody>
      </p:sp>
      <p:sp>
        <p:nvSpPr>
          <p:cNvPr id="3" name="Content Placeholder 2"/>
          <p:cNvSpPr>
            <a:spLocks noGrp="1"/>
          </p:cNvSpPr>
          <p:nvPr>
            <p:ph idx="1"/>
          </p:nvPr>
        </p:nvSpPr>
        <p:spPr/>
        <p:txBody>
          <a:bodyPr/>
          <a:lstStyle/>
          <a:p>
            <a:pPr algn="just" rtl="1">
              <a:lnSpc>
                <a:spcPct val="150000"/>
              </a:lnSpc>
              <a:buFontTx/>
              <a:buChar char="-"/>
            </a:pPr>
            <a:r>
              <a:rPr lang="ar-IQ" sz="2400" dirty="0">
                <a:cs typeface="+mj-cs"/>
              </a:rPr>
              <a:t>ويجب ان يتوقف العزق عند كبر النباتات في الحجم، </a:t>
            </a:r>
          </a:p>
          <a:p>
            <a:pPr algn="just" rtl="1">
              <a:lnSpc>
                <a:spcPct val="150000"/>
              </a:lnSpc>
              <a:buFontTx/>
              <a:buChar char="-"/>
            </a:pPr>
            <a:r>
              <a:rPr lang="ar-IQ" sz="2400" dirty="0">
                <a:cs typeface="+mj-cs"/>
              </a:rPr>
              <a:t>وبعد اجراء آخر عزقة تتم عملية التصدير بقشط التراب من جهة المرز غير المزروع واضافته الى جنب النباتات في المرز المجاور وتؤدي هذه العملية الى:</a:t>
            </a:r>
          </a:p>
          <a:p>
            <a:endParaRPr lang="ar-IQ" dirty="0"/>
          </a:p>
        </p:txBody>
      </p:sp>
    </p:spTree>
    <p:extLst>
      <p:ext uri="{BB962C8B-B14F-4D97-AF65-F5344CB8AC3E}">
        <p14:creationId xmlns:p14="http://schemas.microsoft.com/office/powerpoint/2010/main" val="32363486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*العزق والتصدير</a:t>
            </a:r>
            <a:endParaRPr lang="ar-IQ" sz="3200" dirty="0"/>
          </a:p>
        </p:txBody>
      </p:sp>
      <p:sp>
        <p:nvSpPr>
          <p:cNvPr id="3" name="Content Placeholder 2"/>
          <p:cNvSpPr>
            <a:spLocks noGrp="1"/>
          </p:cNvSpPr>
          <p:nvPr>
            <p:ph idx="1"/>
          </p:nvPr>
        </p:nvSpPr>
        <p:spPr/>
        <p:txBody>
          <a:bodyPr>
            <a:normAutofit/>
          </a:bodyPr>
          <a:lstStyle/>
          <a:p>
            <a:pPr marL="0" indent="0" algn="just" rtl="1">
              <a:lnSpc>
                <a:spcPct val="150000"/>
              </a:lnSpc>
              <a:buNone/>
            </a:pPr>
            <a:r>
              <a:rPr lang="en-US" sz="2400" dirty="0">
                <a:cs typeface="+mj-cs"/>
              </a:rPr>
              <a:t>1</a:t>
            </a:r>
            <a:r>
              <a:rPr lang="ar-IQ" sz="2400" dirty="0">
                <a:cs typeface="+mj-cs"/>
              </a:rPr>
              <a:t>- تغطية الادغال الموجودة في المرز والتخلص منها.</a:t>
            </a:r>
            <a:endParaRPr lang="en-US" sz="2400" dirty="0">
              <a:cs typeface="+mj-cs"/>
            </a:endParaRPr>
          </a:p>
          <a:p>
            <a:pPr marL="0" indent="0" algn="just" rtl="1">
              <a:lnSpc>
                <a:spcPct val="150000"/>
              </a:lnSpc>
              <a:buNone/>
            </a:pPr>
            <a:r>
              <a:rPr lang="en-US" sz="2400" dirty="0" smtClean="0">
                <a:cs typeface="+mj-cs"/>
              </a:rPr>
              <a:t>2</a:t>
            </a:r>
            <a:r>
              <a:rPr lang="ar-IQ" sz="2400" dirty="0">
                <a:cs typeface="+mj-cs"/>
              </a:rPr>
              <a:t>- حماية الدرنات من الاخضرار نتيجة تعرضها لاشعة الشمس.</a:t>
            </a:r>
            <a:endParaRPr lang="en-US" sz="2400" dirty="0">
              <a:cs typeface="+mj-cs"/>
            </a:endParaRPr>
          </a:p>
          <a:p>
            <a:pPr marL="444500" indent="-444500" algn="just" rtl="1">
              <a:lnSpc>
                <a:spcPct val="150000"/>
              </a:lnSpc>
              <a:buNone/>
            </a:pPr>
            <a:r>
              <a:rPr lang="en-US" sz="2400" dirty="0" smtClean="0">
                <a:cs typeface="+mj-cs"/>
              </a:rPr>
              <a:t>3</a:t>
            </a:r>
            <a:r>
              <a:rPr lang="ar-IQ" sz="2400" dirty="0">
                <a:cs typeface="+mj-cs"/>
              </a:rPr>
              <a:t>- زيادة الجذور العرضية التي تساعد على زيادة مساحة الامتصاص. </a:t>
            </a:r>
            <a:endParaRPr lang="ar-IQ" sz="2400" dirty="0" smtClean="0">
              <a:cs typeface="+mj-cs"/>
            </a:endParaRPr>
          </a:p>
          <a:p>
            <a:pPr marL="266700" indent="-266700" algn="just" rtl="1">
              <a:lnSpc>
                <a:spcPct val="150000"/>
              </a:lnSpc>
              <a:buNone/>
            </a:pPr>
            <a:r>
              <a:rPr lang="ar-IQ" sz="2400" dirty="0" smtClean="0">
                <a:cs typeface="+mj-cs"/>
              </a:rPr>
              <a:t>- يراعى </a:t>
            </a:r>
            <a:r>
              <a:rPr lang="ar-IQ" sz="2400" dirty="0">
                <a:cs typeface="+mj-cs"/>
              </a:rPr>
              <a:t>اجراء عملية التصدير قبل ان تكبر النباتات لكي لاتتضرر جذورها. </a:t>
            </a:r>
            <a:r>
              <a:rPr lang="ar-IQ" sz="2400" dirty="0" smtClean="0">
                <a:cs typeface="+mj-cs"/>
              </a:rPr>
              <a:t>.. يتبع</a:t>
            </a:r>
            <a:endParaRPr lang="ar-IQ" sz="2400" dirty="0">
              <a:cs typeface="+mj-cs"/>
            </a:endParaRPr>
          </a:p>
        </p:txBody>
      </p:sp>
    </p:spTree>
    <p:extLst>
      <p:ext uri="{BB962C8B-B14F-4D97-AF65-F5344CB8AC3E}">
        <p14:creationId xmlns:p14="http://schemas.microsoft.com/office/powerpoint/2010/main" val="12560800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600" b="1" dirty="0"/>
              <a:t>*النضج والحصاد     </a:t>
            </a:r>
            <a:r>
              <a:rPr lang="en-US" dirty="0"/>
              <a:t/>
            </a:r>
            <a:br>
              <a:rPr lang="en-US" dirty="0"/>
            </a:br>
            <a:endParaRPr lang="ar-IQ" dirty="0"/>
          </a:p>
        </p:txBody>
      </p:sp>
      <p:sp>
        <p:nvSpPr>
          <p:cNvPr id="3" name="Content Placeholder 2"/>
          <p:cNvSpPr>
            <a:spLocks noGrp="1"/>
          </p:cNvSpPr>
          <p:nvPr>
            <p:ph idx="1"/>
          </p:nvPr>
        </p:nvSpPr>
        <p:spPr/>
        <p:txBody>
          <a:bodyPr/>
          <a:lstStyle/>
          <a:p>
            <a:pPr marL="0" indent="0" algn="just" rtl="1">
              <a:buNone/>
            </a:pPr>
            <a:r>
              <a:rPr lang="ar-IQ" dirty="0" smtClean="0">
                <a:cs typeface="+mj-cs"/>
              </a:rPr>
              <a:t>- </a:t>
            </a:r>
            <a:r>
              <a:rPr lang="ar-IQ" sz="2400" dirty="0" smtClean="0">
                <a:cs typeface="+mj-cs"/>
              </a:rPr>
              <a:t>هناك </a:t>
            </a:r>
            <a:r>
              <a:rPr lang="ar-IQ" sz="2400" dirty="0">
                <a:cs typeface="+mj-cs"/>
              </a:rPr>
              <a:t>عدة عوامل تحدد موعد قلع المحصول منها:</a:t>
            </a:r>
            <a:endParaRPr lang="en-US" sz="2400" dirty="0">
              <a:cs typeface="+mj-cs"/>
            </a:endParaRPr>
          </a:p>
          <a:p>
            <a:pPr marL="0" indent="0" algn="just" rtl="1">
              <a:buNone/>
            </a:pPr>
            <a:r>
              <a:rPr lang="ar-IQ" sz="2400" dirty="0">
                <a:cs typeface="+mj-cs"/>
              </a:rPr>
              <a:t> </a:t>
            </a:r>
            <a:r>
              <a:rPr lang="en-US" sz="2400" dirty="0">
                <a:cs typeface="+mj-cs"/>
              </a:rPr>
              <a:t>1</a:t>
            </a:r>
            <a:r>
              <a:rPr lang="ar-IQ" sz="2400" dirty="0">
                <a:cs typeface="+mj-cs"/>
              </a:rPr>
              <a:t>- توفر الايدي العاملة.</a:t>
            </a:r>
            <a:endParaRPr lang="en-US" sz="2400" dirty="0">
              <a:cs typeface="+mj-cs"/>
            </a:endParaRPr>
          </a:p>
          <a:p>
            <a:pPr marL="0" indent="0" algn="just" rtl="1">
              <a:buNone/>
            </a:pPr>
            <a:r>
              <a:rPr lang="ar-IQ" sz="2400" dirty="0">
                <a:cs typeface="+mj-cs"/>
              </a:rPr>
              <a:t> </a:t>
            </a:r>
            <a:r>
              <a:rPr lang="en-US" sz="2400" dirty="0">
                <a:cs typeface="+mj-cs"/>
              </a:rPr>
              <a:t>2</a:t>
            </a:r>
            <a:r>
              <a:rPr lang="ar-IQ" sz="2400" dirty="0">
                <a:cs typeface="+mj-cs"/>
              </a:rPr>
              <a:t>- حاجة السوق.</a:t>
            </a:r>
            <a:endParaRPr lang="en-US" sz="2400" dirty="0">
              <a:cs typeface="+mj-cs"/>
            </a:endParaRPr>
          </a:p>
          <a:p>
            <a:pPr marL="0" indent="0" algn="just" rtl="1">
              <a:buNone/>
            </a:pPr>
            <a:r>
              <a:rPr lang="ar-IQ" sz="2400" dirty="0">
                <a:cs typeface="+mj-cs"/>
              </a:rPr>
              <a:t> </a:t>
            </a:r>
            <a:r>
              <a:rPr lang="en-US" sz="2400" dirty="0">
                <a:cs typeface="+mj-cs"/>
              </a:rPr>
              <a:t>3</a:t>
            </a:r>
            <a:r>
              <a:rPr lang="ar-IQ" sz="2400" dirty="0">
                <a:cs typeface="+mj-cs"/>
              </a:rPr>
              <a:t>- ملائمة الظروف الجوية.</a:t>
            </a:r>
            <a:endParaRPr lang="en-US" sz="2400" dirty="0">
              <a:cs typeface="+mj-cs"/>
            </a:endParaRPr>
          </a:p>
          <a:p>
            <a:pPr marL="0" indent="0" algn="just" rtl="1">
              <a:buNone/>
            </a:pPr>
            <a:r>
              <a:rPr lang="ar-IQ" sz="2400" dirty="0">
                <a:cs typeface="+mj-cs"/>
              </a:rPr>
              <a:t> </a:t>
            </a:r>
            <a:r>
              <a:rPr lang="en-US" sz="2400" dirty="0">
                <a:cs typeface="+mj-cs"/>
              </a:rPr>
              <a:t>4</a:t>
            </a:r>
            <a:r>
              <a:rPr lang="ar-IQ" sz="2400" dirty="0">
                <a:cs typeface="+mj-cs"/>
              </a:rPr>
              <a:t>- العامل الاساسي هو تحديد موعد نضج المحصول. </a:t>
            </a:r>
          </a:p>
        </p:txBody>
      </p:sp>
    </p:spTree>
    <p:extLst>
      <p:ext uri="{BB962C8B-B14F-4D97-AF65-F5344CB8AC3E}">
        <p14:creationId xmlns:p14="http://schemas.microsoft.com/office/powerpoint/2010/main" val="41507072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*النضج والحصاد</a:t>
            </a:r>
            <a:endParaRPr lang="ar-IQ" sz="3200" dirty="0"/>
          </a:p>
        </p:txBody>
      </p:sp>
      <p:sp>
        <p:nvSpPr>
          <p:cNvPr id="3" name="Content Placeholder 2"/>
          <p:cNvSpPr>
            <a:spLocks noGrp="1"/>
          </p:cNvSpPr>
          <p:nvPr>
            <p:ph idx="1"/>
          </p:nvPr>
        </p:nvSpPr>
        <p:spPr/>
        <p:txBody>
          <a:bodyPr>
            <a:normAutofit fontScale="85000" lnSpcReduction="10000"/>
          </a:bodyPr>
          <a:lstStyle/>
          <a:p>
            <a:pPr algn="just" rtl="1">
              <a:lnSpc>
                <a:spcPct val="150000"/>
              </a:lnSpc>
              <a:buFontTx/>
              <a:buChar char="-"/>
            </a:pPr>
            <a:r>
              <a:rPr lang="ar-IQ" dirty="0" smtClean="0">
                <a:cs typeface="+mj-cs"/>
              </a:rPr>
              <a:t>تنضج </a:t>
            </a:r>
            <a:r>
              <a:rPr lang="ar-IQ" dirty="0">
                <a:cs typeface="+mj-cs"/>
              </a:rPr>
              <a:t>البطاطا بعد </a:t>
            </a:r>
            <a:r>
              <a:rPr lang="en-US" dirty="0">
                <a:cs typeface="+mj-cs"/>
              </a:rPr>
              <a:t>90</a:t>
            </a:r>
            <a:r>
              <a:rPr lang="ar-IQ" dirty="0">
                <a:cs typeface="+mj-cs"/>
              </a:rPr>
              <a:t> – </a:t>
            </a:r>
            <a:r>
              <a:rPr lang="en-US" dirty="0">
                <a:cs typeface="+mj-cs"/>
              </a:rPr>
              <a:t>110</a:t>
            </a:r>
            <a:r>
              <a:rPr lang="ar-IQ" dirty="0">
                <a:cs typeface="+mj-cs"/>
              </a:rPr>
              <a:t> يوم من الزراعة حسب الصنف المزروع وطبيعة التربية والمنطقة، </a:t>
            </a:r>
            <a:endParaRPr lang="ar-IQ" dirty="0" smtClean="0">
              <a:cs typeface="+mj-cs"/>
            </a:endParaRPr>
          </a:p>
          <a:p>
            <a:pPr algn="just" rtl="1">
              <a:lnSpc>
                <a:spcPct val="150000"/>
              </a:lnSpc>
              <a:buFontTx/>
              <a:buChar char="-"/>
            </a:pPr>
            <a:r>
              <a:rPr lang="ar-IQ" dirty="0" smtClean="0">
                <a:cs typeface="+mj-cs"/>
              </a:rPr>
              <a:t>ومن </a:t>
            </a:r>
            <a:r>
              <a:rPr lang="ar-IQ" dirty="0">
                <a:cs typeface="+mj-cs"/>
              </a:rPr>
              <a:t>العلامات التي تظهر على النباتات تدل على نضج المحصول، </a:t>
            </a:r>
            <a:endParaRPr lang="ar-IQ" dirty="0" smtClean="0">
              <a:cs typeface="+mj-cs"/>
            </a:endParaRPr>
          </a:p>
          <a:p>
            <a:pPr algn="just" rtl="1">
              <a:lnSpc>
                <a:spcPct val="150000"/>
              </a:lnSpc>
              <a:buFontTx/>
              <a:buChar char="-"/>
            </a:pPr>
            <a:r>
              <a:rPr lang="ar-IQ" dirty="0" smtClean="0">
                <a:cs typeface="+mj-cs"/>
              </a:rPr>
              <a:t>يبدا </a:t>
            </a:r>
            <a:r>
              <a:rPr lang="ar-IQ" dirty="0">
                <a:cs typeface="+mj-cs"/>
              </a:rPr>
              <a:t>المجموع الخضري بالاصفرار والجفاف وبالكشف عن الدرنات تحت سطح التربة نجد ان قشرة الدرنة متكونة عليها ولاصقة بها، </a:t>
            </a:r>
            <a:endParaRPr lang="ar-IQ" dirty="0" smtClean="0">
              <a:cs typeface="+mj-cs"/>
            </a:endParaRPr>
          </a:p>
          <a:p>
            <a:pPr algn="just" rtl="1">
              <a:lnSpc>
                <a:spcPct val="150000"/>
              </a:lnSpc>
              <a:buFontTx/>
              <a:buChar char="-"/>
            </a:pPr>
            <a:r>
              <a:rPr lang="ar-IQ" dirty="0" smtClean="0">
                <a:cs typeface="+mj-cs"/>
              </a:rPr>
              <a:t>واحيانا </a:t>
            </a:r>
            <a:r>
              <a:rPr lang="ar-IQ" dirty="0">
                <a:cs typeface="+mj-cs"/>
              </a:rPr>
              <a:t>قد يحصد المحصول قبل نضجه لعدة اسباب منها:</a:t>
            </a:r>
          </a:p>
        </p:txBody>
      </p:sp>
    </p:spTree>
    <p:extLst>
      <p:ext uri="{BB962C8B-B14F-4D97-AF65-F5344CB8AC3E}">
        <p14:creationId xmlns:p14="http://schemas.microsoft.com/office/powerpoint/2010/main" val="18208964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*النضج والحصاد</a:t>
            </a:r>
            <a:endParaRPr lang="ar-IQ" sz="3200" dirty="0"/>
          </a:p>
        </p:txBody>
      </p:sp>
      <p:sp>
        <p:nvSpPr>
          <p:cNvPr id="3" name="Content Placeholder 2"/>
          <p:cNvSpPr>
            <a:spLocks noGrp="1"/>
          </p:cNvSpPr>
          <p:nvPr>
            <p:ph idx="1"/>
          </p:nvPr>
        </p:nvSpPr>
        <p:spPr/>
        <p:txBody>
          <a:bodyPr>
            <a:normAutofit fontScale="85000" lnSpcReduction="10000"/>
          </a:bodyPr>
          <a:lstStyle/>
          <a:p>
            <a:pPr marL="444500" indent="-444500" algn="just" rtl="1">
              <a:lnSpc>
                <a:spcPct val="150000"/>
              </a:lnSpc>
              <a:buNone/>
            </a:pPr>
            <a:r>
              <a:rPr lang="en-US" dirty="0">
                <a:cs typeface="+mj-cs"/>
              </a:rPr>
              <a:t>1</a:t>
            </a:r>
            <a:r>
              <a:rPr lang="ar-IQ" dirty="0">
                <a:cs typeface="+mj-cs"/>
              </a:rPr>
              <a:t>- حسب ذوق المستهلك وخاصة في بعض الدول الاوربية تفضل البطاطا غير التامة النضج.</a:t>
            </a:r>
            <a:endParaRPr lang="en-US" dirty="0">
              <a:cs typeface="+mj-cs"/>
            </a:endParaRPr>
          </a:p>
          <a:p>
            <a:pPr marL="444500" indent="-444500" algn="just" rtl="1">
              <a:lnSpc>
                <a:spcPct val="150000"/>
              </a:lnSpc>
              <a:buNone/>
            </a:pPr>
            <a:r>
              <a:rPr lang="ar-IQ" dirty="0">
                <a:cs typeface="+mj-cs"/>
              </a:rPr>
              <a:t> </a:t>
            </a:r>
            <a:r>
              <a:rPr lang="en-US" dirty="0">
                <a:cs typeface="+mj-cs"/>
              </a:rPr>
              <a:t>2</a:t>
            </a:r>
            <a:r>
              <a:rPr lang="ar-IQ" dirty="0">
                <a:cs typeface="+mj-cs"/>
              </a:rPr>
              <a:t>- عندما تقل الكمية المخزونة من المحصول السابق فترتفع اسعارها في السوق المحلية. </a:t>
            </a:r>
            <a:endParaRPr lang="en-US" dirty="0">
              <a:cs typeface="+mj-cs"/>
            </a:endParaRPr>
          </a:p>
          <a:p>
            <a:pPr marL="444500" indent="-444500" algn="just" rtl="1">
              <a:lnSpc>
                <a:spcPct val="150000"/>
              </a:lnSpc>
              <a:buNone/>
            </a:pPr>
            <a:r>
              <a:rPr lang="en-US" dirty="0">
                <a:cs typeface="+mj-cs"/>
              </a:rPr>
              <a:t>3 </a:t>
            </a:r>
            <a:r>
              <a:rPr lang="ar-IQ" dirty="0">
                <a:cs typeface="+mj-cs"/>
              </a:rPr>
              <a:t>- لتجنب درجة الحرارة عند تأخر الحصاد وخاصة في الموسم الربيعي في العراق.</a:t>
            </a:r>
            <a:endParaRPr lang="en-US" dirty="0">
              <a:cs typeface="+mj-cs"/>
            </a:endParaRPr>
          </a:p>
          <a:p>
            <a:pPr marL="0" indent="0" algn="just" rtl="1">
              <a:lnSpc>
                <a:spcPct val="150000"/>
              </a:lnSpc>
              <a:buNone/>
            </a:pPr>
            <a:r>
              <a:rPr lang="ar-IQ" dirty="0">
                <a:cs typeface="+mj-cs"/>
              </a:rPr>
              <a:t> </a:t>
            </a:r>
            <a:r>
              <a:rPr lang="en-US" dirty="0">
                <a:cs typeface="+mj-cs"/>
              </a:rPr>
              <a:t>4</a:t>
            </a:r>
            <a:r>
              <a:rPr lang="ar-IQ" dirty="0">
                <a:cs typeface="+mj-cs"/>
              </a:rPr>
              <a:t>- عندما يكون لغرض التقاوي. </a:t>
            </a:r>
            <a:endParaRPr lang="en-US" dirty="0">
              <a:cs typeface="+mj-cs"/>
            </a:endParaRPr>
          </a:p>
          <a:p>
            <a:endParaRPr lang="ar-IQ" dirty="0"/>
          </a:p>
        </p:txBody>
      </p:sp>
    </p:spTree>
    <p:extLst>
      <p:ext uri="{BB962C8B-B14F-4D97-AF65-F5344CB8AC3E}">
        <p14:creationId xmlns:p14="http://schemas.microsoft.com/office/powerpoint/2010/main" val="22380940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*النضج والحصاد</a:t>
            </a:r>
            <a:endParaRPr lang="ar-IQ" sz="3200" dirty="0"/>
          </a:p>
        </p:txBody>
      </p:sp>
      <p:sp>
        <p:nvSpPr>
          <p:cNvPr id="3" name="Content Placeholder 2"/>
          <p:cNvSpPr>
            <a:spLocks noGrp="1"/>
          </p:cNvSpPr>
          <p:nvPr>
            <p:ph idx="1"/>
          </p:nvPr>
        </p:nvSpPr>
        <p:spPr/>
        <p:txBody>
          <a:bodyPr/>
          <a:lstStyle/>
          <a:p>
            <a:pPr marL="266700" indent="-266700" algn="just" rtl="1">
              <a:lnSpc>
                <a:spcPct val="150000"/>
              </a:lnSpc>
              <a:buNone/>
            </a:pPr>
            <a:r>
              <a:rPr lang="ar-IQ" dirty="0" smtClean="0">
                <a:cs typeface="+mj-cs"/>
              </a:rPr>
              <a:t>- </a:t>
            </a:r>
            <a:r>
              <a:rPr lang="ar-IQ" sz="2800" dirty="0" smtClean="0">
                <a:cs typeface="+mj-cs"/>
              </a:rPr>
              <a:t>ينبغي </a:t>
            </a:r>
            <a:r>
              <a:rPr lang="ar-IQ" sz="2800" dirty="0">
                <a:cs typeface="+mj-cs"/>
              </a:rPr>
              <a:t>ازالة النمو الخضري قبل الحصاد لتسهيل عملية الجني وفي العراق يحصد المحصول خلال المدة من مايس - حزيران للموسم الربيعي وخلال ك</a:t>
            </a:r>
            <a:r>
              <a:rPr lang="ar-IQ" sz="2800" baseline="-25000" dirty="0">
                <a:cs typeface="+mj-cs"/>
              </a:rPr>
              <a:t>1</a:t>
            </a:r>
            <a:r>
              <a:rPr lang="ar-IQ" sz="2800" dirty="0">
                <a:cs typeface="+mj-cs"/>
              </a:rPr>
              <a:t> – ك</a:t>
            </a:r>
            <a:r>
              <a:rPr lang="ar-IQ" sz="2800" baseline="-25000" dirty="0">
                <a:cs typeface="+mj-cs"/>
              </a:rPr>
              <a:t>2 </a:t>
            </a:r>
            <a:r>
              <a:rPr lang="ar-IQ" sz="2800" dirty="0">
                <a:cs typeface="+mj-cs"/>
              </a:rPr>
              <a:t>للموسم الخريفي. ويعاب على الحاصل المبكر:</a:t>
            </a:r>
          </a:p>
        </p:txBody>
      </p:sp>
    </p:spTree>
    <p:extLst>
      <p:ext uri="{BB962C8B-B14F-4D97-AF65-F5344CB8AC3E}">
        <p14:creationId xmlns:p14="http://schemas.microsoft.com/office/powerpoint/2010/main" val="24432331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*النضج والحصاد</a:t>
            </a:r>
            <a:endParaRPr lang="ar-IQ" sz="3200" dirty="0"/>
          </a:p>
        </p:txBody>
      </p:sp>
      <p:sp>
        <p:nvSpPr>
          <p:cNvPr id="3" name="Content Placeholder 2"/>
          <p:cNvSpPr>
            <a:spLocks noGrp="1"/>
          </p:cNvSpPr>
          <p:nvPr>
            <p:ph idx="1"/>
          </p:nvPr>
        </p:nvSpPr>
        <p:spPr/>
        <p:txBody>
          <a:bodyPr/>
          <a:lstStyle/>
          <a:p>
            <a:pPr marL="0" indent="0" algn="just" rtl="1">
              <a:lnSpc>
                <a:spcPct val="150000"/>
              </a:lnSpc>
              <a:buNone/>
            </a:pPr>
            <a:r>
              <a:rPr lang="en-US" sz="2800" dirty="0"/>
              <a:t> </a:t>
            </a:r>
            <a:r>
              <a:rPr lang="en-US" sz="2800" dirty="0">
                <a:cs typeface="+mj-cs"/>
              </a:rPr>
              <a:t>1</a:t>
            </a:r>
            <a:r>
              <a:rPr lang="ar-IQ" sz="2800" dirty="0">
                <a:cs typeface="+mj-cs"/>
              </a:rPr>
              <a:t>- نقص المحصول.</a:t>
            </a:r>
            <a:endParaRPr lang="en-US" sz="2800" dirty="0">
              <a:cs typeface="+mj-cs"/>
            </a:endParaRPr>
          </a:p>
          <a:p>
            <a:pPr marL="533400" indent="-533400" algn="just" rtl="1">
              <a:lnSpc>
                <a:spcPct val="150000"/>
              </a:lnSpc>
              <a:buNone/>
            </a:pPr>
            <a:r>
              <a:rPr lang="ar-IQ" sz="2800" dirty="0">
                <a:cs typeface="+mj-cs"/>
              </a:rPr>
              <a:t> </a:t>
            </a:r>
            <a:r>
              <a:rPr lang="en-US" sz="2800" dirty="0">
                <a:cs typeface="+mj-cs"/>
              </a:rPr>
              <a:t>2</a:t>
            </a:r>
            <a:r>
              <a:rPr lang="ar-IQ" sz="2800" dirty="0">
                <a:cs typeface="+mj-cs"/>
              </a:rPr>
              <a:t>- زيادة نسبة الدرنات المنسلخة وزيادة فرصة تعرضها للاصابات الميكانيكية وبالتالي ضعف </a:t>
            </a:r>
            <a:r>
              <a:rPr lang="ar-IQ" sz="2800" dirty="0" smtClean="0">
                <a:cs typeface="+mj-cs"/>
              </a:rPr>
              <a:t>مقدرتهاعلى </a:t>
            </a:r>
            <a:r>
              <a:rPr lang="ar-IQ" sz="2800" dirty="0">
                <a:cs typeface="+mj-cs"/>
              </a:rPr>
              <a:t>التخزين.</a:t>
            </a:r>
            <a:endParaRPr lang="en-US" sz="2800" dirty="0">
              <a:cs typeface="+mj-cs"/>
            </a:endParaRPr>
          </a:p>
          <a:p>
            <a:pPr marL="0" indent="0" algn="just" rtl="1">
              <a:lnSpc>
                <a:spcPct val="150000"/>
              </a:lnSpc>
              <a:buNone/>
            </a:pPr>
            <a:r>
              <a:rPr lang="ar-IQ" sz="2800" dirty="0">
                <a:cs typeface="+mj-cs"/>
              </a:rPr>
              <a:t> </a:t>
            </a:r>
            <a:r>
              <a:rPr lang="en-US" sz="2800" dirty="0">
                <a:cs typeface="+mj-cs"/>
              </a:rPr>
              <a:t>3</a:t>
            </a:r>
            <a:r>
              <a:rPr lang="ar-IQ" sz="2800" dirty="0">
                <a:cs typeface="+mj-cs"/>
              </a:rPr>
              <a:t>- زيادة نسبة السكريات في الدرنات فلاتصلح لعمل الجبس. </a:t>
            </a:r>
            <a:endParaRPr lang="en-US" sz="2800" dirty="0">
              <a:cs typeface="+mj-cs"/>
            </a:endParaRPr>
          </a:p>
          <a:p>
            <a:endParaRPr lang="ar-IQ" dirty="0"/>
          </a:p>
        </p:txBody>
      </p:sp>
    </p:spTree>
    <p:extLst>
      <p:ext uri="{BB962C8B-B14F-4D97-AF65-F5344CB8AC3E}">
        <p14:creationId xmlns:p14="http://schemas.microsoft.com/office/powerpoint/2010/main" val="2373541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*النضج والحصاد</a:t>
            </a:r>
            <a:endParaRPr lang="ar-IQ" sz="3200" dirty="0"/>
          </a:p>
        </p:txBody>
      </p:sp>
      <p:sp>
        <p:nvSpPr>
          <p:cNvPr id="3" name="Content Placeholder 2"/>
          <p:cNvSpPr>
            <a:spLocks noGrp="1"/>
          </p:cNvSpPr>
          <p:nvPr>
            <p:ph idx="1"/>
          </p:nvPr>
        </p:nvSpPr>
        <p:spPr/>
        <p:txBody>
          <a:bodyPr/>
          <a:lstStyle/>
          <a:p>
            <a:pPr marL="0" indent="0" algn="just" rtl="1">
              <a:lnSpc>
                <a:spcPct val="150000"/>
              </a:lnSpc>
              <a:buNone/>
            </a:pPr>
            <a:r>
              <a:rPr lang="ar-IQ" sz="2800" dirty="0" smtClean="0">
                <a:cs typeface="+mj-cs"/>
              </a:rPr>
              <a:t>- اما </a:t>
            </a:r>
            <a:r>
              <a:rPr lang="ar-IQ" sz="2800" dirty="0">
                <a:cs typeface="+mj-cs"/>
              </a:rPr>
              <a:t>تأخير الحصاد فيعاب عليه:</a:t>
            </a:r>
            <a:endParaRPr lang="en-US" sz="2800" dirty="0">
              <a:cs typeface="+mj-cs"/>
            </a:endParaRPr>
          </a:p>
          <a:p>
            <a:pPr marL="533400" indent="-533400" algn="just" rtl="1">
              <a:lnSpc>
                <a:spcPct val="150000"/>
              </a:lnSpc>
              <a:buNone/>
            </a:pPr>
            <a:r>
              <a:rPr lang="ar-IQ" sz="2800" dirty="0">
                <a:cs typeface="+mj-cs"/>
              </a:rPr>
              <a:t> </a:t>
            </a:r>
            <a:r>
              <a:rPr lang="en-US" sz="2800" dirty="0">
                <a:cs typeface="+mj-cs"/>
              </a:rPr>
              <a:t>1</a:t>
            </a:r>
            <a:r>
              <a:rPr lang="ar-IQ" sz="2800" dirty="0">
                <a:cs typeface="+mj-cs"/>
              </a:rPr>
              <a:t>- تعرض الدرنات الى الاصابة بلفحة الشمس وفراشة درنات البطاطا وخاصة في الموسم الربيعي.</a:t>
            </a:r>
            <a:endParaRPr lang="en-US" sz="2800" dirty="0">
              <a:cs typeface="+mj-cs"/>
            </a:endParaRPr>
          </a:p>
          <a:p>
            <a:pPr marL="533400" indent="-533400" algn="just" rtl="1">
              <a:lnSpc>
                <a:spcPct val="150000"/>
              </a:lnSpc>
              <a:buNone/>
            </a:pPr>
            <a:r>
              <a:rPr lang="ar-IQ" sz="2800" dirty="0">
                <a:cs typeface="+mj-cs"/>
              </a:rPr>
              <a:t> </a:t>
            </a:r>
            <a:r>
              <a:rPr lang="en-US" sz="2800" dirty="0">
                <a:cs typeface="+mj-cs"/>
              </a:rPr>
              <a:t>2</a:t>
            </a:r>
            <a:r>
              <a:rPr lang="ar-IQ" sz="2800" dirty="0">
                <a:cs typeface="+mj-cs"/>
              </a:rPr>
              <a:t>- تعرض الدرنات الى الجو البارد في نهاية الموسم الخريفي يؤدي الى زيادة نسبة السكر فيها. </a:t>
            </a:r>
            <a:r>
              <a:rPr lang="ar-IQ" sz="2800" dirty="0" smtClean="0">
                <a:cs typeface="+mj-cs"/>
              </a:rPr>
              <a:t>....... يتبع</a:t>
            </a:r>
            <a:endParaRPr lang="en-US" sz="2800" dirty="0">
              <a:cs typeface="+mj-cs"/>
            </a:endParaRPr>
          </a:p>
          <a:p>
            <a:pPr marL="0" indent="0" algn="just">
              <a:lnSpc>
                <a:spcPct val="150000"/>
              </a:lnSpc>
              <a:buNone/>
            </a:pPr>
            <a:endParaRPr lang="ar-IQ" dirty="0">
              <a:cs typeface="+mj-cs"/>
            </a:endParaRPr>
          </a:p>
        </p:txBody>
      </p:sp>
    </p:spTree>
    <p:extLst>
      <p:ext uri="{BB962C8B-B14F-4D97-AF65-F5344CB8AC3E}">
        <p14:creationId xmlns:p14="http://schemas.microsoft.com/office/powerpoint/2010/main" val="11119699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*كمية الحاصل  </a:t>
            </a: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800" dirty="0" smtClean="0">
                <a:cs typeface="+mj-cs"/>
              </a:rPr>
              <a:t>يعطي دونم البطاطا الربيعية في وسط العراق </a:t>
            </a:r>
            <a:r>
              <a:rPr lang="en-US" sz="2800" dirty="0" smtClean="0">
                <a:cs typeface="+mj-cs"/>
              </a:rPr>
              <a:t>3</a:t>
            </a:r>
            <a:r>
              <a:rPr lang="ar-IQ" sz="2800" dirty="0" smtClean="0">
                <a:cs typeface="+mj-cs"/>
              </a:rPr>
              <a:t> – </a:t>
            </a:r>
            <a:r>
              <a:rPr lang="en-US" sz="2800" dirty="0" smtClean="0">
                <a:cs typeface="+mj-cs"/>
              </a:rPr>
              <a:t>5</a:t>
            </a:r>
            <a:r>
              <a:rPr lang="ar-IQ" sz="2800" dirty="0" smtClean="0">
                <a:cs typeface="+mj-cs"/>
              </a:rPr>
              <a:t> طن من الدرنات الصالحة للتسويق،</a:t>
            </a:r>
          </a:p>
          <a:p>
            <a:pPr algn="just" rtl="1">
              <a:lnSpc>
                <a:spcPct val="150000"/>
              </a:lnSpc>
              <a:buFontTx/>
              <a:buChar char="-"/>
            </a:pPr>
            <a:r>
              <a:rPr lang="ar-IQ" sz="2800" dirty="0" smtClean="0">
                <a:cs typeface="+mj-cs"/>
              </a:rPr>
              <a:t> ويصل الى </a:t>
            </a:r>
            <a:r>
              <a:rPr lang="en-US" sz="2800" dirty="0" smtClean="0">
                <a:cs typeface="+mj-cs"/>
              </a:rPr>
              <a:t>6</a:t>
            </a:r>
            <a:r>
              <a:rPr lang="ar-IQ" sz="2800" dirty="0" smtClean="0">
                <a:cs typeface="+mj-cs"/>
              </a:rPr>
              <a:t> طن في المنطقة الشمالية،</a:t>
            </a:r>
          </a:p>
          <a:p>
            <a:pPr algn="just" rtl="1">
              <a:lnSpc>
                <a:spcPct val="150000"/>
              </a:lnSpc>
              <a:buFontTx/>
              <a:buChar char="-"/>
            </a:pPr>
            <a:r>
              <a:rPr lang="ar-IQ" sz="2800" dirty="0" smtClean="0">
                <a:cs typeface="+mj-cs"/>
              </a:rPr>
              <a:t> اما الحاصل الخريفي فيتراوح </a:t>
            </a:r>
            <a:r>
              <a:rPr lang="en-US" sz="2800" dirty="0" smtClean="0">
                <a:cs typeface="+mj-cs"/>
              </a:rPr>
              <a:t>1.5</a:t>
            </a:r>
            <a:r>
              <a:rPr lang="ar-IQ" sz="2800" dirty="0" smtClean="0">
                <a:cs typeface="+mj-cs"/>
              </a:rPr>
              <a:t> – </a:t>
            </a:r>
            <a:r>
              <a:rPr lang="en-US" sz="2800" dirty="0" smtClean="0">
                <a:cs typeface="+mj-cs"/>
              </a:rPr>
              <a:t>2.5</a:t>
            </a:r>
            <a:r>
              <a:rPr lang="ar-IQ" sz="2800" dirty="0" smtClean="0">
                <a:cs typeface="+mj-cs"/>
              </a:rPr>
              <a:t> طن دونم</a:t>
            </a:r>
            <a:r>
              <a:rPr lang="en-US" sz="2800" baseline="30000" dirty="0" smtClean="0">
                <a:cs typeface="+mj-cs"/>
              </a:rPr>
              <a:t>1-</a:t>
            </a:r>
            <a:r>
              <a:rPr lang="ar-IQ" sz="2800" dirty="0" smtClean="0">
                <a:cs typeface="+mj-cs"/>
              </a:rPr>
              <a:t> ومن اسباب قلة الحاصل الخريفي:</a:t>
            </a:r>
            <a:endParaRPr lang="ar-IQ" sz="2800" dirty="0">
              <a:cs typeface="+mj-cs"/>
            </a:endParaRPr>
          </a:p>
        </p:txBody>
      </p:sp>
    </p:spTree>
    <p:extLst>
      <p:ext uri="{BB962C8B-B14F-4D97-AF65-F5344CB8AC3E}">
        <p14:creationId xmlns:p14="http://schemas.microsoft.com/office/powerpoint/2010/main" val="846603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normAutofit/>
          </a:bodyPr>
          <a:lstStyle/>
          <a:p>
            <a:pPr marL="266700" indent="-266700" algn="just" rtl="1">
              <a:buNone/>
            </a:pPr>
            <a:r>
              <a:rPr lang="ar-IQ" dirty="0" smtClean="0">
                <a:cs typeface="+mj-cs"/>
              </a:rPr>
              <a:t>- </a:t>
            </a:r>
            <a:r>
              <a:rPr lang="ar-IQ" sz="2400" dirty="0" smtClean="0">
                <a:cs typeface="+mj-cs"/>
              </a:rPr>
              <a:t>يمتد </a:t>
            </a:r>
            <a:r>
              <a:rPr lang="ar-IQ" sz="2400" dirty="0">
                <a:cs typeface="+mj-cs"/>
              </a:rPr>
              <a:t>طور الراحة حوالي </a:t>
            </a:r>
            <a:r>
              <a:rPr lang="en-US" sz="2400" dirty="0">
                <a:cs typeface="+mj-cs"/>
              </a:rPr>
              <a:t>6</a:t>
            </a:r>
            <a:r>
              <a:rPr lang="ar-IQ" sz="2400" dirty="0">
                <a:cs typeface="+mj-cs"/>
              </a:rPr>
              <a:t> – </a:t>
            </a:r>
            <a:r>
              <a:rPr lang="en-US" sz="2400" dirty="0">
                <a:cs typeface="+mj-cs"/>
              </a:rPr>
              <a:t>10</a:t>
            </a:r>
            <a:r>
              <a:rPr lang="ar-IQ" sz="2400" dirty="0">
                <a:cs typeface="+mj-cs"/>
              </a:rPr>
              <a:t> أسابيع ويتوقف ذلك على عدة عوامل اهمها: </a:t>
            </a:r>
            <a:endParaRPr lang="en-US" sz="2400" dirty="0">
              <a:cs typeface="+mj-cs"/>
            </a:endParaRPr>
          </a:p>
          <a:p>
            <a:pPr marL="444500" indent="-444500" algn="just" rtl="1">
              <a:lnSpc>
                <a:spcPct val="150000"/>
              </a:lnSpc>
              <a:buNone/>
            </a:pPr>
            <a:r>
              <a:rPr lang="en-US" sz="2400" dirty="0">
                <a:cs typeface="+mj-cs"/>
              </a:rPr>
              <a:t>1</a:t>
            </a:r>
            <a:r>
              <a:rPr lang="ar-IQ" sz="2400" dirty="0">
                <a:cs typeface="+mj-cs"/>
              </a:rPr>
              <a:t>- الصنف: تمتاز بعض الاصناف بطور راحة يمتد الى لفترة طويلة بينما يكون قصيراً في بعضها الآخر.</a:t>
            </a:r>
            <a:endParaRPr lang="en-US" sz="2400" dirty="0">
              <a:cs typeface="+mj-cs"/>
            </a:endParaRPr>
          </a:p>
          <a:p>
            <a:pPr marL="444500" indent="-444500" algn="just" rtl="1">
              <a:lnSpc>
                <a:spcPct val="150000"/>
              </a:lnSpc>
              <a:buNone/>
            </a:pPr>
            <a:r>
              <a:rPr lang="en-US" sz="2400" dirty="0">
                <a:cs typeface="+mj-cs"/>
              </a:rPr>
              <a:t>2</a:t>
            </a:r>
            <a:r>
              <a:rPr lang="ar-IQ" sz="2400" dirty="0" smtClean="0">
                <a:cs typeface="+mj-cs"/>
              </a:rPr>
              <a:t>- درجة </a:t>
            </a:r>
            <a:r>
              <a:rPr lang="ar-IQ" sz="2400" dirty="0">
                <a:cs typeface="+mj-cs"/>
              </a:rPr>
              <a:t>النضج: تكون المدة اطول في الدرنات غير تامة النضج عنها في الدرنات الناضجة. </a:t>
            </a:r>
            <a:endParaRPr lang="en-US" sz="2400" dirty="0">
              <a:cs typeface="+mj-cs"/>
            </a:endParaRPr>
          </a:p>
          <a:p>
            <a:endParaRPr lang="ar-IQ" dirty="0"/>
          </a:p>
        </p:txBody>
      </p:sp>
    </p:spTree>
    <p:extLst>
      <p:ext uri="{BB962C8B-B14F-4D97-AF65-F5344CB8AC3E}">
        <p14:creationId xmlns:p14="http://schemas.microsoft.com/office/powerpoint/2010/main" val="256139870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600" b="1" dirty="0"/>
              <a:t>*كمية الحاصل </a:t>
            </a:r>
            <a:r>
              <a:rPr lang="ar-IQ" b="1" dirty="0"/>
              <a:t> </a:t>
            </a: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pPr marL="533400" indent="-533400" algn="just" rtl="1">
              <a:lnSpc>
                <a:spcPct val="160000"/>
              </a:lnSpc>
              <a:buNone/>
            </a:pPr>
            <a:r>
              <a:rPr lang="en-US" dirty="0">
                <a:cs typeface="+mj-cs"/>
              </a:rPr>
              <a:t> 1</a:t>
            </a:r>
            <a:r>
              <a:rPr lang="ar-IQ" dirty="0">
                <a:cs typeface="+mj-cs"/>
              </a:rPr>
              <a:t>- الخزن غير النظامي للتقاوي مما يقلل من نسبة الانبات وعدد التفرعات في الحقل.</a:t>
            </a:r>
            <a:endParaRPr lang="en-US" dirty="0">
              <a:cs typeface="+mj-cs"/>
            </a:endParaRPr>
          </a:p>
          <a:p>
            <a:pPr marL="533400" indent="-533400" algn="just" rtl="1">
              <a:lnSpc>
                <a:spcPct val="160000"/>
              </a:lnSpc>
              <a:buNone/>
            </a:pPr>
            <a:r>
              <a:rPr lang="ar-IQ" dirty="0">
                <a:cs typeface="+mj-cs"/>
              </a:rPr>
              <a:t> </a:t>
            </a:r>
            <a:r>
              <a:rPr lang="en-US" dirty="0">
                <a:cs typeface="+mj-cs"/>
              </a:rPr>
              <a:t>2</a:t>
            </a:r>
            <a:r>
              <a:rPr lang="ar-IQ" dirty="0">
                <a:cs typeface="+mj-cs"/>
              </a:rPr>
              <a:t>- ارتفاع الحرارة اثناء الزراعة في اواخر شهر آب له تأثيرا سيئا على نسبة الانبات.</a:t>
            </a:r>
            <a:endParaRPr lang="en-US" dirty="0">
              <a:cs typeface="+mj-cs"/>
            </a:endParaRPr>
          </a:p>
          <a:p>
            <a:pPr marL="533400" indent="-533400" algn="just" rtl="1">
              <a:lnSpc>
                <a:spcPct val="160000"/>
              </a:lnSpc>
              <a:buNone/>
            </a:pPr>
            <a:r>
              <a:rPr lang="ar-IQ" dirty="0">
                <a:cs typeface="+mj-cs"/>
              </a:rPr>
              <a:t> </a:t>
            </a:r>
            <a:r>
              <a:rPr lang="en-US" dirty="0">
                <a:cs typeface="+mj-cs"/>
              </a:rPr>
              <a:t>3</a:t>
            </a:r>
            <a:r>
              <a:rPr lang="ar-IQ" dirty="0">
                <a:cs typeface="+mj-cs"/>
              </a:rPr>
              <a:t>- تدهور التقاوي نتيجة اصابتها ببعض الامراض الفيروسية في الربيع والتي لايظهر تأثيرها الا عند زراعتها في الخريف.</a:t>
            </a:r>
            <a:endParaRPr lang="en-US" dirty="0">
              <a:cs typeface="+mj-cs"/>
            </a:endParaRPr>
          </a:p>
          <a:p>
            <a:pPr marL="0" indent="0" algn="just" rtl="1">
              <a:lnSpc>
                <a:spcPct val="160000"/>
              </a:lnSpc>
              <a:buNone/>
            </a:pPr>
            <a:r>
              <a:rPr lang="ar-IQ" dirty="0">
                <a:cs typeface="+mj-cs"/>
              </a:rPr>
              <a:t> </a:t>
            </a:r>
            <a:r>
              <a:rPr lang="en-US" dirty="0">
                <a:cs typeface="+mj-cs"/>
              </a:rPr>
              <a:t>4</a:t>
            </a:r>
            <a:r>
              <a:rPr lang="ar-IQ" dirty="0">
                <a:cs typeface="+mj-cs"/>
              </a:rPr>
              <a:t>- الفترة الخريفية قصيرة مقارنة بالفترة الربيعية.  </a:t>
            </a:r>
            <a:endParaRPr lang="en-US" dirty="0">
              <a:effectLst/>
              <a:cs typeface="+mj-cs"/>
            </a:endParaRPr>
          </a:p>
        </p:txBody>
      </p:sp>
    </p:spTree>
    <p:extLst>
      <p:ext uri="{BB962C8B-B14F-4D97-AF65-F5344CB8AC3E}">
        <p14:creationId xmlns:p14="http://schemas.microsoft.com/office/powerpoint/2010/main" val="401244851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*كمية الحاصل  </a:t>
            </a:r>
            <a:r>
              <a:rPr lang="en-US" sz="3200" dirty="0"/>
              <a:t/>
            </a:r>
            <a:br>
              <a:rPr lang="en-US" sz="3200" dirty="0"/>
            </a:br>
            <a:endParaRPr lang="ar-IQ" sz="3200" dirty="0"/>
          </a:p>
        </p:txBody>
      </p:sp>
      <p:sp>
        <p:nvSpPr>
          <p:cNvPr id="3" name="Content Placeholder 2"/>
          <p:cNvSpPr>
            <a:spLocks noGrp="1"/>
          </p:cNvSpPr>
          <p:nvPr>
            <p:ph idx="1"/>
          </p:nvPr>
        </p:nvSpPr>
        <p:spPr/>
        <p:txBody>
          <a:bodyPr/>
          <a:lstStyle/>
          <a:p>
            <a:pPr marL="0" indent="0" algn="just" rtl="1">
              <a:lnSpc>
                <a:spcPct val="150000"/>
              </a:lnSpc>
              <a:buNone/>
            </a:pPr>
            <a:r>
              <a:rPr lang="ar-IQ" sz="2800" dirty="0" smtClean="0">
                <a:cs typeface="+mj-cs"/>
              </a:rPr>
              <a:t>- لزيادة </a:t>
            </a:r>
            <a:r>
              <a:rPr lang="ar-IQ" sz="2800" dirty="0">
                <a:cs typeface="+mj-cs"/>
              </a:rPr>
              <a:t>الحاصل الخريفي يجب:</a:t>
            </a:r>
            <a:endParaRPr lang="en-US" sz="2800" dirty="0">
              <a:cs typeface="+mj-cs"/>
            </a:endParaRPr>
          </a:p>
          <a:p>
            <a:pPr marL="0" indent="0" algn="just" rtl="1">
              <a:lnSpc>
                <a:spcPct val="150000"/>
              </a:lnSpc>
              <a:buNone/>
            </a:pPr>
            <a:r>
              <a:rPr lang="ar-IQ" sz="2800" dirty="0">
                <a:cs typeface="+mj-cs"/>
              </a:rPr>
              <a:t> </a:t>
            </a:r>
            <a:r>
              <a:rPr lang="en-US" sz="2800" dirty="0">
                <a:cs typeface="+mj-cs"/>
              </a:rPr>
              <a:t>1</a:t>
            </a:r>
            <a:r>
              <a:rPr lang="ar-IQ" sz="2800" dirty="0">
                <a:cs typeface="+mj-cs"/>
              </a:rPr>
              <a:t>- تأمين المخازن المبردة النظامية.</a:t>
            </a:r>
            <a:endParaRPr lang="en-US" sz="2800" dirty="0">
              <a:cs typeface="+mj-cs"/>
            </a:endParaRPr>
          </a:p>
          <a:p>
            <a:pPr marL="533400" indent="-533400" algn="just" rtl="1">
              <a:lnSpc>
                <a:spcPct val="150000"/>
              </a:lnSpc>
              <a:buNone/>
            </a:pPr>
            <a:r>
              <a:rPr lang="ar-IQ" sz="2800" dirty="0">
                <a:cs typeface="+mj-cs"/>
              </a:rPr>
              <a:t> </a:t>
            </a:r>
            <a:r>
              <a:rPr lang="en-US" sz="2800" dirty="0">
                <a:cs typeface="+mj-cs"/>
              </a:rPr>
              <a:t>2</a:t>
            </a:r>
            <a:r>
              <a:rPr lang="ar-IQ" sz="2800" dirty="0">
                <a:cs typeface="+mj-cs"/>
              </a:rPr>
              <a:t>- العناية الجيدة بالتقاوي سيؤدي الى رفع نسبة الانبات وعدد الفروع وبالتالي زيادة الحاصل. </a:t>
            </a:r>
            <a:r>
              <a:rPr lang="ar-IQ" sz="2800" dirty="0" smtClean="0">
                <a:cs typeface="+mj-cs"/>
              </a:rPr>
              <a:t>........ يتبع</a:t>
            </a:r>
            <a:endParaRPr lang="en-US" sz="2800" dirty="0">
              <a:cs typeface="+mj-cs"/>
            </a:endParaRPr>
          </a:p>
          <a:p>
            <a:endParaRPr lang="ar-IQ" dirty="0"/>
          </a:p>
        </p:txBody>
      </p:sp>
    </p:spTree>
    <p:extLst>
      <p:ext uri="{BB962C8B-B14F-4D97-AF65-F5344CB8AC3E}">
        <p14:creationId xmlns:p14="http://schemas.microsoft.com/office/powerpoint/2010/main" val="29261643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rtl="1">
              <a:buNone/>
            </a:pPr>
            <a:r>
              <a:rPr lang="ar-IQ" dirty="0" smtClean="0"/>
              <a:t>* التخزين</a:t>
            </a:r>
          </a:p>
          <a:p>
            <a:pPr algn="just" rtl="1">
              <a:buFontTx/>
              <a:buChar char="-"/>
            </a:pPr>
            <a:r>
              <a:rPr lang="ar-IQ" sz="2600" dirty="0" smtClean="0">
                <a:cs typeface="+mj-cs"/>
              </a:rPr>
              <a:t>يهدف </a:t>
            </a:r>
            <a:r>
              <a:rPr lang="ar-IQ" sz="2600" dirty="0">
                <a:cs typeface="+mj-cs"/>
              </a:rPr>
              <a:t>تخزين البطاطا الى حفظ الدرنات بحالة جيدة لحين الحاجة الى استعمالها لاغراض الاستهلاك المباشر او التصنيع او </a:t>
            </a:r>
            <a:r>
              <a:rPr lang="ar-IQ" sz="2600" dirty="0" smtClean="0">
                <a:cs typeface="+mj-cs"/>
              </a:rPr>
              <a:t>للزراعة</a:t>
            </a:r>
          </a:p>
          <a:p>
            <a:pPr algn="just" rtl="1">
              <a:buFontTx/>
              <a:buChar char="-"/>
            </a:pPr>
            <a:r>
              <a:rPr lang="ar-IQ" sz="2600" dirty="0" smtClean="0">
                <a:cs typeface="+mj-cs"/>
              </a:rPr>
              <a:t> </a:t>
            </a:r>
            <a:r>
              <a:rPr lang="ar-IQ" sz="2600" dirty="0">
                <a:cs typeface="+mj-cs"/>
              </a:rPr>
              <a:t>إذ تخزن تقاوي البطاطا المأخوذة من الموسم الربيعي لحين زراعتها في الخريف، </a:t>
            </a:r>
            <a:endParaRPr lang="ar-IQ" sz="2600" dirty="0" smtClean="0">
              <a:cs typeface="+mj-cs"/>
            </a:endParaRPr>
          </a:p>
          <a:p>
            <a:pPr algn="just" rtl="1">
              <a:buFontTx/>
              <a:buChar char="-"/>
            </a:pPr>
            <a:r>
              <a:rPr lang="ar-IQ" sz="2600" dirty="0" smtClean="0">
                <a:cs typeface="+mj-cs"/>
              </a:rPr>
              <a:t>وبينت </a:t>
            </a:r>
            <a:r>
              <a:rPr lang="ar-IQ" sz="2600" dirty="0">
                <a:cs typeface="+mj-cs"/>
              </a:rPr>
              <a:t>التجارب ان المخزن الجيد يجب ان تتوفر فيه النقاط الآتية:</a:t>
            </a:r>
            <a:endParaRPr lang="en-US" sz="2600" dirty="0">
              <a:cs typeface="+mj-cs"/>
            </a:endParaRPr>
          </a:p>
          <a:p>
            <a:pPr marL="0" indent="0" algn="r" rtl="1">
              <a:buNone/>
            </a:pPr>
            <a:r>
              <a:rPr lang="ar-IQ" sz="2600" dirty="0">
                <a:cs typeface="+mj-cs"/>
              </a:rPr>
              <a:t>1- يسهل وضع واخراج حاصل البطاطا منه.</a:t>
            </a:r>
            <a:endParaRPr lang="en-US" sz="2600" dirty="0">
              <a:cs typeface="+mj-cs"/>
            </a:endParaRPr>
          </a:p>
          <a:p>
            <a:pPr marL="0" indent="0" algn="r" rtl="1">
              <a:buNone/>
            </a:pPr>
            <a:r>
              <a:rPr lang="ar-IQ" sz="2600" dirty="0">
                <a:cs typeface="+mj-cs"/>
              </a:rPr>
              <a:t>2- المحافظة على درجة حرارة ثابتة اثناء الخزن.</a:t>
            </a:r>
            <a:endParaRPr lang="en-US" sz="2600" dirty="0">
              <a:cs typeface="+mj-cs"/>
            </a:endParaRPr>
          </a:p>
          <a:p>
            <a:pPr marL="355600" indent="-355600" algn="r" rtl="1">
              <a:buNone/>
            </a:pPr>
            <a:r>
              <a:rPr lang="ar-IQ" sz="2600" dirty="0">
                <a:cs typeface="+mj-cs"/>
              </a:rPr>
              <a:t>3- توفر التهوية الكافية للمحافظة على الرطوبة النسبية بمستوى 85 – 90 %. </a:t>
            </a:r>
            <a:endParaRPr lang="en-US" sz="2600" dirty="0">
              <a:cs typeface="+mj-cs"/>
            </a:endParaRPr>
          </a:p>
          <a:p>
            <a:pPr marL="177800" indent="-177800" algn="just" rtl="1">
              <a:buNone/>
            </a:pPr>
            <a:r>
              <a:rPr lang="ar-IQ" sz="2600" dirty="0" smtClean="0">
                <a:cs typeface="+mj-cs"/>
              </a:rPr>
              <a:t>- </a:t>
            </a:r>
            <a:r>
              <a:rPr lang="ar-IQ" sz="2600" dirty="0" smtClean="0">
                <a:cs typeface="+mj-cs"/>
              </a:rPr>
              <a:t>ان </a:t>
            </a:r>
            <a:r>
              <a:rPr lang="ar-IQ" sz="2600" dirty="0">
                <a:cs typeface="+mj-cs"/>
              </a:rPr>
              <a:t>هذه العوامل مهمة في تخزين البطاطا وتتحكم في حفظ الدرنات بإحسن مظهر واكبر قيمة غذائية مع حدوث اقل نسبة فِقد نتيجة التعفن والانكماش والتزريع</a:t>
            </a:r>
            <a:r>
              <a:rPr lang="ar-IQ" sz="2600" dirty="0" smtClean="0">
                <a:cs typeface="+mj-cs"/>
              </a:rPr>
              <a:t>.................... يتبع</a:t>
            </a:r>
            <a:endParaRPr lang="en-US" sz="2600" dirty="0">
              <a:cs typeface="+mj-cs"/>
            </a:endParaRPr>
          </a:p>
          <a:p>
            <a:endParaRPr lang="ar-IQ" dirty="0"/>
          </a:p>
        </p:txBody>
      </p:sp>
    </p:spTree>
    <p:extLst>
      <p:ext uri="{BB962C8B-B14F-4D97-AF65-F5344CB8AC3E}">
        <p14:creationId xmlns:p14="http://schemas.microsoft.com/office/powerpoint/2010/main" val="28452724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rtl="1">
              <a:buNone/>
            </a:pPr>
            <a:r>
              <a:rPr lang="ar-IQ" b="1" dirty="0" smtClean="0"/>
              <a:t>*</a:t>
            </a:r>
            <a:r>
              <a:rPr lang="ar-IQ" b="1" dirty="0"/>
              <a:t>المعالجة </a:t>
            </a:r>
            <a:r>
              <a:rPr lang="en-US" b="1" dirty="0"/>
              <a:t>Curing</a:t>
            </a:r>
            <a:endParaRPr lang="en-US" dirty="0"/>
          </a:p>
          <a:p>
            <a:pPr algn="just" rtl="1">
              <a:lnSpc>
                <a:spcPct val="150000"/>
              </a:lnSpc>
              <a:buFontTx/>
              <a:buChar char="-"/>
            </a:pPr>
            <a:r>
              <a:rPr lang="ar-IQ" sz="2800" dirty="0" smtClean="0">
                <a:cs typeface="+mj-cs"/>
              </a:rPr>
              <a:t>بعد </a:t>
            </a:r>
            <a:r>
              <a:rPr lang="ar-IQ" sz="2800" dirty="0">
                <a:cs typeface="+mj-cs"/>
              </a:rPr>
              <a:t>حصاد البطاطا تخزن على درجة حرارة 10 ◦م ورطوبة نسبية مرتفعة (95%) لمدة 10 – 14 يوماً وهذه الظروف تساعد على التئام الجروح وتكوين الطبقة الفلينية</a:t>
            </a:r>
            <a:r>
              <a:rPr lang="ar-IQ" sz="2800" dirty="0" smtClean="0">
                <a:cs typeface="+mj-cs"/>
              </a:rPr>
              <a:t>,</a:t>
            </a:r>
          </a:p>
          <a:p>
            <a:pPr algn="just" rtl="1">
              <a:lnSpc>
                <a:spcPct val="150000"/>
              </a:lnSpc>
              <a:buFontTx/>
              <a:buChar char="-"/>
            </a:pPr>
            <a:r>
              <a:rPr lang="ar-IQ" sz="2800" dirty="0" smtClean="0">
                <a:cs typeface="+mj-cs"/>
              </a:rPr>
              <a:t> </a:t>
            </a:r>
            <a:r>
              <a:rPr lang="ar-IQ" sz="2800" dirty="0">
                <a:cs typeface="+mj-cs"/>
              </a:rPr>
              <a:t>بعد ذلك تخفض درجة الحرارة تدريجيا الى 7 ◦م بالنسبة للبطاطا المخزونة لغرض التصنيع والى حوالي 4◦م بالنسبة للبطاطا التي ستستعمل كتقاوي</a:t>
            </a:r>
            <a:r>
              <a:rPr lang="ar-IQ" sz="2800" dirty="0" smtClean="0">
                <a:cs typeface="+mj-cs"/>
              </a:rPr>
              <a:t>............... يتبع</a:t>
            </a:r>
            <a:endParaRPr lang="en-US" sz="2800" dirty="0">
              <a:cs typeface="+mj-cs"/>
            </a:endParaRPr>
          </a:p>
          <a:p>
            <a:pPr marL="0" indent="0" algn="r" rtl="1">
              <a:lnSpc>
                <a:spcPct val="150000"/>
              </a:lnSpc>
              <a:buNone/>
            </a:pPr>
            <a:r>
              <a:rPr lang="ar-IQ" dirty="0" smtClean="0"/>
              <a:t> </a:t>
            </a:r>
            <a:endParaRPr lang="ar-IQ" dirty="0"/>
          </a:p>
        </p:txBody>
      </p:sp>
    </p:spTree>
    <p:extLst>
      <p:ext uri="{BB962C8B-B14F-4D97-AF65-F5344CB8AC3E}">
        <p14:creationId xmlns:p14="http://schemas.microsoft.com/office/powerpoint/2010/main" val="5556480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rtl="1">
              <a:lnSpc>
                <a:spcPct val="150000"/>
              </a:lnSpc>
              <a:buNone/>
            </a:pPr>
            <a:r>
              <a:rPr lang="ar-IQ" sz="2800" b="1" dirty="0">
                <a:cs typeface="+mj-cs"/>
              </a:rPr>
              <a:t>*الفرز </a:t>
            </a:r>
            <a:r>
              <a:rPr lang="en-US" sz="2800" b="1" dirty="0">
                <a:cs typeface="+mj-cs"/>
              </a:rPr>
              <a:t>Sorting</a:t>
            </a:r>
            <a:endParaRPr lang="en-US" sz="2800" dirty="0">
              <a:cs typeface="+mj-cs"/>
            </a:endParaRPr>
          </a:p>
          <a:p>
            <a:pPr algn="just" rtl="1">
              <a:lnSpc>
                <a:spcPct val="150000"/>
              </a:lnSpc>
              <a:buFontTx/>
              <a:buChar char="-"/>
            </a:pPr>
            <a:r>
              <a:rPr lang="ar-IQ" sz="2800" dirty="0" smtClean="0">
                <a:cs typeface="+mj-cs"/>
              </a:rPr>
              <a:t>بعد </a:t>
            </a:r>
            <a:r>
              <a:rPr lang="ar-IQ" sz="2800" dirty="0">
                <a:cs typeface="+mj-cs"/>
              </a:rPr>
              <a:t>انقضاء فترة العلاج أو خلالها يجب فرز الدرنات واستبعاد الدرنات المصابة والمجروحة والمخضرة وغير المنتظمة الشكل, </a:t>
            </a:r>
            <a:endParaRPr lang="ar-IQ" sz="2800" dirty="0" smtClean="0">
              <a:cs typeface="+mj-cs"/>
            </a:endParaRPr>
          </a:p>
          <a:p>
            <a:pPr algn="just" rtl="1">
              <a:lnSpc>
                <a:spcPct val="150000"/>
              </a:lnSpc>
              <a:buFontTx/>
              <a:buChar char="-"/>
            </a:pPr>
            <a:r>
              <a:rPr lang="ar-IQ" sz="2800" dirty="0" smtClean="0">
                <a:cs typeface="+mj-cs"/>
              </a:rPr>
              <a:t>كما </a:t>
            </a:r>
            <a:r>
              <a:rPr lang="ar-IQ" sz="2800" dirty="0">
                <a:cs typeface="+mj-cs"/>
              </a:rPr>
              <a:t>يجب استبعاد الدرنات المصابة بفراشة درنات البطاطا وحرقها</a:t>
            </a:r>
            <a:r>
              <a:rPr lang="ar-IQ" sz="2800" dirty="0" smtClean="0">
                <a:cs typeface="+mj-cs"/>
              </a:rPr>
              <a:t>.</a:t>
            </a:r>
          </a:p>
          <a:p>
            <a:pPr marL="0" indent="0" algn="just" rtl="1">
              <a:lnSpc>
                <a:spcPct val="150000"/>
              </a:lnSpc>
              <a:buNone/>
            </a:pPr>
            <a:r>
              <a:rPr lang="ar-IQ" sz="2800" dirty="0" smtClean="0">
                <a:cs typeface="+mj-cs"/>
              </a:rPr>
              <a:t>.................. يتبع</a:t>
            </a:r>
            <a:endParaRPr lang="en-US" sz="2800" dirty="0">
              <a:cs typeface="+mj-cs"/>
            </a:endParaRPr>
          </a:p>
          <a:p>
            <a:pPr marL="0" indent="0" algn="just" rtl="1">
              <a:lnSpc>
                <a:spcPct val="150000"/>
              </a:lnSpc>
              <a:buNone/>
            </a:pPr>
            <a:r>
              <a:rPr lang="ar-IQ" sz="2800" dirty="0" smtClean="0">
                <a:cs typeface="+mj-cs"/>
              </a:rPr>
              <a:t> </a:t>
            </a:r>
            <a:endParaRPr lang="ar-IQ" sz="2800" dirty="0">
              <a:cs typeface="+mj-cs"/>
            </a:endParaRPr>
          </a:p>
        </p:txBody>
      </p:sp>
    </p:spTree>
    <p:extLst>
      <p:ext uri="{BB962C8B-B14F-4D97-AF65-F5344CB8AC3E}">
        <p14:creationId xmlns:p14="http://schemas.microsoft.com/office/powerpoint/2010/main" val="30998000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rtl="1">
              <a:buNone/>
            </a:pPr>
            <a:r>
              <a:rPr lang="ar-IQ" sz="2800" b="1" dirty="0"/>
              <a:t>*إنتاج البذور</a:t>
            </a:r>
            <a:endParaRPr lang="en-US" sz="2800" dirty="0"/>
          </a:p>
          <a:p>
            <a:pPr algn="just" rtl="1">
              <a:lnSpc>
                <a:spcPct val="150000"/>
              </a:lnSpc>
              <a:buFontTx/>
              <a:buChar char="-"/>
            </a:pPr>
            <a:r>
              <a:rPr lang="ar-IQ" sz="2800" dirty="0" smtClean="0"/>
              <a:t>ان </a:t>
            </a:r>
            <a:r>
              <a:rPr lang="ar-IQ" sz="2800" dirty="0"/>
              <a:t>الظروف الجوية الملائمة لزراعة وإنتاج تقاوي البطاطا هي التي لا تلائم نشاط وحركة حشرات المن التي تعمل على نقل الامراض الفايروسية, </a:t>
            </a:r>
            <a:endParaRPr lang="ar-IQ" sz="2800" dirty="0" smtClean="0"/>
          </a:p>
          <a:p>
            <a:pPr algn="just" rtl="1">
              <a:lnSpc>
                <a:spcPct val="150000"/>
              </a:lnSpc>
              <a:buFontTx/>
              <a:buChar char="-"/>
            </a:pPr>
            <a:r>
              <a:rPr lang="ar-IQ" sz="2800" dirty="0" smtClean="0"/>
              <a:t>وصفات </a:t>
            </a:r>
            <a:r>
              <a:rPr lang="ar-IQ" sz="2800" dirty="0"/>
              <a:t>المناخ الذي لا يلائم نشاط وحركة هذه الحشرات هو البارد الرطب وكذلك الاستوائي الذي يسوده الجفاف وارتفاع الحرارة لدرجة مناسبة. </a:t>
            </a:r>
            <a:endParaRPr lang="en-US" sz="2800" dirty="0"/>
          </a:p>
          <a:p>
            <a:pPr marL="0" indent="0" algn="just" rtl="1">
              <a:buNone/>
            </a:pPr>
            <a:r>
              <a:rPr lang="ar-IQ" sz="2800" dirty="0"/>
              <a:t>  </a:t>
            </a:r>
            <a:endParaRPr lang="ar-IQ" sz="2800" dirty="0">
              <a:cs typeface="+mj-cs"/>
            </a:endParaRPr>
          </a:p>
        </p:txBody>
      </p:sp>
    </p:spTree>
    <p:extLst>
      <p:ext uri="{BB962C8B-B14F-4D97-AF65-F5344CB8AC3E}">
        <p14:creationId xmlns:p14="http://schemas.microsoft.com/office/powerpoint/2010/main" val="3050912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rtl="1">
              <a:buNone/>
            </a:pPr>
            <a:r>
              <a:rPr lang="ar-IQ" sz="2800" b="1" dirty="0"/>
              <a:t>*إنتاج البذور</a:t>
            </a:r>
            <a:endParaRPr lang="en-US" sz="2800" dirty="0"/>
          </a:p>
          <a:p>
            <a:pPr algn="just" rtl="1">
              <a:lnSpc>
                <a:spcPct val="150000"/>
              </a:lnSpc>
              <a:buFontTx/>
              <a:buChar char="-"/>
            </a:pPr>
            <a:r>
              <a:rPr lang="ar-IQ" sz="2800" dirty="0" smtClean="0">
                <a:cs typeface="+mj-cs"/>
              </a:rPr>
              <a:t>نبات </a:t>
            </a:r>
            <a:r>
              <a:rPr lang="ar-IQ" sz="2800" dirty="0">
                <a:cs typeface="+mj-cs"/>
              </a:rPr>
              <a:t>البطاطا عشبي حولي ويعتبره البعض معمرا بسبب قابليته على التكاثر خضريا بواسطة الدرنات، </a:t>
            </a:r>
            <a:endParaRPr lang="ar-IQ" sz="2800" dirty="0" smtClean="0">
              <a:cs typeface="+mj-cs"/>
            </a:endParaRPr>
          </a:p>
          <a:p>
            <a:pPr algn="just" rtl="1">
              <a:lnSpc>
                <a:spcPct val="150000"/>
              </a:lnSpc>
              <a:buFontTx/>
              <a:buChar char="-"/>
            </a:pPr>
            <a:r>
              <a:rPr lang="ar-IQ" sz="2800" dirty="0" smtClean="0">
                <a:cs typeface="+mj-cs"/>
              </a:rPr>
              <a:t>ينتج </a:t>
            </a:r>
            <a:r>
              <a:rPr lang="ar-IQ" sz="2800" dirty="0">
                <a:cs typeface="+mj-cs"/>
              </a:rPr>
              <a:t>النبات البذور الا انها لا تستعمل في التكاثر وتنحصر اهميتها في التربية وانتاج الاصناف الجديدة الا ان الوسيلة الاساسية في إنتاج التقاوي هي عن طريق استعمال الدرنات، </a:t>
            </a:r>
            <a:endParaRPr lang="ar-IQ" sz="2800" dirty="0" smtClean="0">
              <a:cs typeface="+mj-cs"/>
            </a:endParaRPr>
          </a:p>
          <a:p>
            <a:pPr marL="0" indent="0" algn="just" rtl="1">
              <a:buNone/>
            </a:pPr>
            <a:endParaRPr lang="ar-IQ" sz="2800" dirty="0">
              <a:cs typeface="+mj-cs"/>
            </a:endParaRPr>
          </a:p>
        </p:txBody>
      </p:sp>
    </p:spTree>
    <p:extLst>
      <p:ext uri="{BB962C8B-B14F-4D97-AF65-F5344CB8AC3E}">
        <p14:creationId xmlns:p14="http://schemas.microsoft.com/office/powerpoint/2010/main" val="255121705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lgn="ctr" rtl="1">
              <a:buNone/>
            </a:pPr>
            <a:r>
              <a:rPr lang="ar-IQ" sz="2800" b="1" dirty="0"/>
              <a:t>*إنتاج البذور</a:t>
            </a:r>
            <a:endParaRPr lang="en-US" sz="2800" dirty="0"/>
          </a:p>
          <a:p>
            <a:pPr algn="just" rtl="1">
              <a:lnSpc>
                <a:spcPct val="150000"/>
              </a:lnSpc>
              <a:buFontTx/>
              <a:buChar char="-"/>
            </a:pPr>
            <a:r>
              <a:rPr lang="ar-IQ" sz="2800" dirty="0" smtClean="0">
                <a:cs typeface="+mj-cs"/>
              </a:rPr>
              <a:t>وعلى </a:t>
            </a:r>
            <a:r>
              <a:rPr lang="ar-IQ" sz="2800" dirty="0">
                <a:cs typeface="+mj-cs"/>
              </a:rPr>
              <a:t>الرغم من ميزات التكاثر الخضري بالدرنات الا ان هذه الطريقة لا تخلو من العيوب بسبب تعرض الدرنات الى الاصابة بالامراض وخاصة الفايروسية التي تسبب تدهورها</a:t>
            </a:r>
            <a:r>
              <a:rPr lang="ar-IQ" sz="2800" dirty="0" smtClean="0">
                <a:cs typeface="+mj-cs"/>
              </a:rPr>
              <a:t>،</a:t>
            </a:r>
          </a:p>
          <a:p>
            <a:pPr algn="just" rtl="1">
              <a:lnSpc>
                <a:spcPct val="150000"/>
              </a:lnSpc>
              <a:buFontTx/>
              <a:buChar char="-"/>
            </a:pPr>
            <a:r>
              <a:rPr lang="ar-IQ" sz="2800" dirty="0" smtClean="0">
                <a:cs typeface="+mj-cs"/>
              </a:rPr>
              <a:t> </a:t>
            </a:r>
            <a:r>
              <a:rPr lang="ar-IQ" sz="2800" dirty="0">
                <a:cs typeface="+mj-cs"/>
              </a:rPr>
              <a:t>تنتج تقاوي البطاطا في خطوتين رئيستين الخطوة الاولى عن طريق الانتخاب الفردي </a:t>
            </a:r>
            <a:r>
              <a:rPr lang="en-US" sz="2800" dirty="0">
                <a:cs typeface="+mj-cs"/>
              </a:rPr>
              <a:t>Clonal Selection </a:t>
            </a:r>
            <a:r>
              <a:rPr lang="ar-IQ" sz="2800" dirty="0" smtClean="0">
                <a:cs typeface="+mj-cs"/>
              </a:rPr>
              <a:t> إذ </a:t>
            </a:r>
            <a:r>
              <a:rPr lang="ar-IQ" sz="2800" dirty="0">
                <a:cs typeface="+mj-cs"/>
              </a:rPr>
              <a:t>يبدأ بنبات واحد ويكثر لمدة 4 – 5 سنوات </a:t>
            </a:r>
            <a:endParaRPr lang="ar-IQ" sz="2800" dirty="0" smtClean="0">
              <a:cs typeface="+mj-cs"/>
            </a:endParaRPr>
          </a:p>
          <a:p>
            <a:pPr algn="just" rtl="1">
              <a:lnSpc>
                <a:spcPct val="150000"/>
              </a:lnSpc>
              <a:buFontTx/>
              <a:buChar char="-"/>
            </a:pPr>
            <a:r>
              <a:rPr lang="ar-IQ" sz="2800" dirty="0" smtClean="0">
                <a:cs typeface="+mj-cs"/>
              </a:rPr>
              <a:t>ثم </a:t>
            </a:r>
            <a:r>
              <a:rPr lang="ar-IQ" sz="2800" dirty="0">
                <a:cs typeface="+mj-cs"/>
              </a:rPr>
              <a:t>يتحول الى التكثير على نطاق واسع وهي الخطوة الاخرى إذ يتبع الانتخاب الاجمالي </a:t>
            </a:r>
            <a:r>
              <a:rPr lang="en-US" sz="2800" dirty="0">
                <a:cs typeface="+mj-cs"/>
              </a:rPr>
              <a:t>Mass </a:t>
            </a:r>
            <a:r>
              <a:rPr lang="en-US" sz="2800" dirty="0" smtClean="0">
                <a:cs typeface="+mj-cs"/>
              </a:rPr>
              <a:t>Selection</a:t>
            </a:r>
            <a:endParaRPr lang="ar-IQ" sz="2800" dirty="0">
              <a:cs typeface="+mj-cs"/>
            </a:endParaRPr>
          </a:p>
        </p:txBody>
      </p:sp>
    </p:spTree>
    <p:extLst>
      <p:ext uri="{BB962C8B-B14F-4D97-AF65-F5344CB8AC3E}">
        <p14:creationId xmlns:p14="http://schemas.microsoft.com/office/powerpoint/2010/main" val="22296949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lgn="ctr" rtl="1">
              <a:buNone/>
            </a:pPr>
            <a:r>
              <a:rPr lang="ar-IQ" sz="2800" b="1" dirty="0"/>
              <a:t>*إنتاج البذور</a:t>
            </a:r>
            <a:endParaRPr lang="en-US" sz="2800" dirty="0"/>
          </a:p>
          <a:p>
            <a:pPr marL="266700" indent="-266700" algn="just" rtl="1">
              <a:lnSpc>
                <a:spcPct val="110000"/>
              </a:lnSpc>
              <a:buNone/>
            </a:pPr>
            <a:r>
              <a:rPr lang="ar-IQ" sz="2600" dirty="0" smtClean="0">
                <a:cs typeface="+mj-cs"/>
              </a:rPr>
              <a:t>- ولكل </a:t>
            </a:r>
            <a:r>
              <a:rPr lang="ar-IQ" sz="2600" dirty="0">
                <a:cs typeface="+mj-cs"/>
              </a:rPr>
              <a:t>من هاتين الخطوتين درجات مختلفة من التقاوي حسب مواصفات معينة وقد تم مؤخراً في اوربا الغربية وضع أسس ثابتة لتجارة تقاوي البطاطا إذ قسمت الى مجموعتين هما:</a:t>
            </a:r>
            <a:endParaRPr lang="en-US" sz="2600" dirty="0">
              <a:cs typeface="+mj-cs"/>
            </a:endParaRPr>
          </a:p>
          <a:p>
            <a:pPr marL="0" indent="0" algn="just" rtl="1">
              <a:lnSpc>
                <a:spcPct val="110000"/>
              </a:lnSpc>
              <a:buNone/>
            </a:pPr>
            <a:r>
              <a:rPr lang="ar-IQ" sz="2600" dirty="0">
                <a:cs typeface="+mj-cs"/>
              </a:rPr>
              <a:t>1- تقاوي الاساس </a:t>
            </a:r>
            <a:r>
              <a:rPr lang="en-US" sz="2600" dirty="0">
                <a:cs typeface="+mj-cs"/>
              </a:rPr>
              <a:t>Basic Seeds</a:t>
            </a:r>
            <a:r>
              <a:rPr lang="ar-IQ" sz="2600" dirty="0">
                <a:cs typeface="+mj-cs"/>
              </a:rPr>
              <a:t>  التي تزرع لأنتاج تقاوي البطاطا.</a:t>
            </a:r>
            <a:endParaRPr lang="en-US" sz="2600" dirty="0">
              <a:cs typeface="+mj-cs"/>
            </a:endParaRPr>
          </a:p>
          <a:p>
            <a:pPr marL="355600" indent="-355600" algn="just" rtl="1">
              <a:lnSpc>
                <a:spcPct val="110000"/>
              </a:lnSpc>
              <a:buNone/>
            </a:pPr>
            <a:r>
              <a:rPr lang="ar-IQ" sz="2600" dirty="0">
                <a:cs typeface="+mj-cs"/>
              </a:rPr>
              <a:t>2- التقاوي المصدقة </a:t>
            </a:r>
            <a:r>
              <a:rPr lang="en-US" sz="2600" dirty="0">
                <a:cs typeface="+mj-cs"/>
              </a:rPr>
              <a:t>Certified Seeds</a:t>
            </a:r>
            <a:r>
              <a:rPr lang="ar-IQ" sz="2600" dirty="0">
                <a:cs typeface="+mj-cs"/>
              </a:rPr>
              <a:t> التي تزرع لأنتاج البطاطا الاستهلاكية.</a:t>
            </a:r>
            <a:endParaRPr lang="en-US" sz="2600" dirty="0">
              <a:cs typeface="+mj-cs"/>
            </a:endParaRPr>
          </a:p>
          <a:p>
            <a:pPr algn="just" rtl="1">
              <a:lnSpc>
                <a:spcPct val="110000"/>
              </a:lnSpc>
              <a:buFontTx/>
              <a:buChar char="-"/>
            </a:pPr>
            <a:r>
              <a:rPr lang="ar-IQ" sz="2600" dirty="0" smtClean="0">
                <a:cs typeface="+mj-cs"/>
              </a:rPr>
              <a:t>ان </a:t>
            </a:r>
            <a:r>
              <a:rPr lang="ar-IQ" sz="2600" dirty="0">
                <a:cs typeface="+mj-cs"/>
              </a:rPr>
              <a:t>العمليات الزراعية التي يتطلبها محصول تقاوي البطاطا لا تختلف كثيرا عن عمليات انتاج البطاطا الاستهلاكية ومن اهم الفروق الرئيسة عند الزراعة لأغراض انتاج </a:t>
            </a:r>
            <a:r>
              <a:rPr lang="ar-IQ" sz="2600" dirty="0" smtClean="0">
                <a:cs typeface="+mj-cs"/>
              </a:rPr>
              <a:t>التقاوي</a:t>
            </a:r>
          </a:p>
          <a:p>
            <a:pPr algn="just" rtl="1">
              <a:lnSpc>
                <a:spcPct val="110000"/>
              </a:lnSpc>
              <a:buFontTx/>
              <a:buChar char="-"/>
            </a:pPr>
            <a:r>
              <a:rPr lang="ar-IQ" sz="2600" dirty="0" smtClean="0">
                <a:cs typeface="+mj-cs"/>
              </a:rPr>
              <a:t> </a:t>
            </a:r>
            <a:r>
              <a:rPr lang="ar-IQ" sz="2600" dirty="0">
                <a:cs typeface="+mj-cs"/>
              </a:rPr>
              <a:t>ان تكون مسافات الزراعة متقاربة اكثر مقارنة بالبطاطا الاستهلاكية وذلك بهدف الحصول على اكبر نسبة من الدرنات بقطر 28 – 45 ملم. </a:t>
            </a:r>
            <a:r>
              <a:rPr lang="ar-IQ" sz="2600" dirty="0" smtClean="0">
                <a:cs typeface="+mj-cs"/>
              </a:rPr>
              <a:t>........ يتبع</a:t>
            </a:r>
            <a:endParaRPr lang="en-US" sz="2600" dirty="0">
              <a:cs typeface="+mj-cs"/>
            </a:endParaRPr>
          </a:p>
          <a:p>
            <a:pPr marL="0" indent="0" algn="just" rtl="1">
              <a:lnSpc>
                <a:spcPct val="150000"/>
              </a:lnSpc>
              <a:buNone/>
            </a:pPr>
            <a:r>
              <a:rPr lang="ar-IQ" sz="2800" dirty="0" smtClean="0">
                <a:cs typeface="+mj-cs"/>
              </a:rPr>
              <a:t> </a:t>
            </a:r>
            <a:endParaRPr lang="ar-IQ" sz="2800" dirty="0">
              <a:cs typeface="+mj-cs"/>
            </a:endParaRPr>
          </a:p>
        </p:txBody>
      </p:sp>
    </p:spTree>
    <p:extLst>
      <p:ext uri="{BB962C8B-B14F-4D97-AF65-F5344CB8AC3E}">
        <p14:creationId xmlns:p14="http://schemas.microsoft.com/office/powerpoint/2010/main" val="358074897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marL="0" indent="0" algn="ctr" rtl="1">
              <a:buNone/>
            </a:pPr>
            <a:r>
              <a:rPr lang="ar-IQ" sz="2800" b="1" dirty="0">
                <a:cs typeface="+mj-cs"/>
              </a:rPr>
              <a:t>*الامراض الفسيولوجية (غير الطفيلية)</a:t>
            </a:r>
            <a:endParaRPr lang="en-US" sz="2800" dirty="0">
              <a:cs typeface="+mj-cs"/>
            </a:endParaRPr>
          </a:p>
          <a:p>
            <a:pPr marL="0" indent="0" algn="just" rtl="1">
              <a:buNone/>
            </a:pPr>
            <a:r>
              <a:rPr lang="ar-IQ" sz="2800" b="1" dirty="0">
                <a:cs typeface="+mj-cs"/>
              </a:rPr>
              <a:t>1- تجوف القلب </a:t>
            </a:r>
            <a:r>
              <a:rPr lang="en-US" sz="2800" b="1" dirty="0">
                <a:cs typeface="+mj-cs"/>
              </a:rPr>
              <a:t>Hollow heart</a:t>
            </a:r>
            <a:endParaRPr lang="en-US" sz="2800" dirty="0">
              <a:cs typeface="+mj-cs"/>
            </a:endParaRPr>
          </a:p>
          <a:p>
            <a:pPr algn="just" rtl="1">
              <a:lnSpc>
                <a:spcPct val="150000"/>
              </a:lnSpc>
              <a:buFontTx/>
              <a:buChar char="-"/>
            </a:pPr>
            <a:r>
              <a:rPr lang="ar-IQ" sz="2800" dirty="0" smtClean="0">
                <a:cs typeface="+mj-cs"/>
              </a:rPr>
              <a:t>تظهر </a:t>
            </a:r>
            <a:r>
              <a:rPr lang="ar-IQ" sz="2800" dirty="0">
                <a:cs typeface="+mj-cs"/>
              </a:rPr>
              <a:t>الدرنة من الخارج سليمة الا ان داخلها توجد شقوق او فراغات وينتشر الضرر غالبا في الدرنات الكبيرة الحجم </a:t>
            </a:r>
            <a:endParaRPr lang="ar-IQ" sz="2800" dirty="0" smtClean="0">
              <a:cs typeface="+mj-cs"/>
            </a:endParaRPr>
          </a:p>
          <a:p>
            <a:pPr algn="just" rtl="1">
              <a:lnSpc>
                <a:spcPct val="150000"/>
              </a:lnSpc>
              <a:buFontTx/>
              <a:buChar char="-"/>
            </a:pPr>
            <a:r>
              <a:rPr lang="ar-IQ" sz="2800" dirty="0" smtClean="0">
                <a:cs typeface="+mj-cs"/>
              </a:rPr>
              <a:t>ويعزى </a:t>
            </a:r>
            <a:r>
              <a:rPr lang="ar-IQ" sz="2800" dirty="0">
                <a:cs typeface="+mj-cs"/>
              </a:rPr>
              <a:t>سبب ذلك الى </a:t>
            </a:r>
            <a:endParaRPr lang="ar-IQ" sz="2800" dirty="0" smtClean="0">
              <a:cs typeface="+mj-cs"/>
            </a:endParaRPr>
          </a:p>
          <a:p>
            <a:pPr algn="just" rtl="1">
              <a:lnSpc>
                <a:spcPct val="150000"/>
              </a:lnSpc>
              <a:buFontTx/>
              <a:buChar char="-"/>
            </a:pPr>
            <a:r>
              <a:rPr lang="ar-IQ" sz="2800" dirty="0" smtClean="0">
                <a:cs typeface="+mj-cs"/>
              </a:rPr>
              <a:t>عدم </a:t>
            </a:r>
            <a:r>
              <a:rPr lang="ar-IQ" sz="2800" dirty="0">
                <a:cs typeface="+mj-cs"/>
              </a:rPr>
              <a:t>انتظام الري </a:t>
            </a:r>
            <a:endParaRPr lang="ar-IQ" sz="2800" dirty="0" smtClean="0">
              <a:cs typeface="+mj-cs"/>
            </a:endParaRPr>
          </a:p>
          <a:p>
            <a:pPr algn="just" rtl="1">
              <a:lnSpc>
                <a:spcPct val="150000"/>
              </a:lnSpc>
              <a:buFontTx/>
              <a:buChar char="-"/>
            </a:pPr>
            <a:r>
              <a:rPr lang="ar-IQ" sz="2800" dirty="0" smtClean="0">
                <a:cs typeface="+mj-cs"/>
              </a:rPr>
              <a:t>او </a:t>
            </a:r>
            <a:r>
              <a:rPr lang="ar-IQ" sz="2800" dirty="0">
                <a:cs typeface="+mj-cs"/>
              </a:rPr>
              <a:t>نتيجة النمو السريع وخاصة عندما تكون النباتات متباعدة ويكون الماء والسماد وفير، </a:t>
            </a:r>
            <a:endParaRPr lang="ar-IQ" sz="2800" dirty="0" smtClean="0">
              <a:cs typeface="+mj-cs"/>
            </a:endParaRPr>
          </a:p>
          <a:p>
            <a:pPr algn="just" rtl="1">
              <a:lnSpc>
                <a:spcPct val="150000"/>
              </a:lnSpc>
              <a:buFontTx/>
              <a:buChar char="-"/>
            </a:pPr>
            <a:r>
              <a:rPr lang="ar-IQ" sz="2800" dirty="0" smtClean="0">
                <a:cs typeface="+mj-cs"/>
              </a:rPr>
              <a:t>يعالج </a:t>
            </a:r>
            <a:r>
              <a:rPr lang="ar-IQ" sz="2800" dirty="0">
                <a:cs typeface="+mj-cs"/>
              </a:rPr>
              <a:t>بتقليل مسافات الزراعة </a:t>
            </a:r>
            <a:endParaRPr lang="ar-IQ" sz="2800" dirty="0" smtClean="0">
              <a:cs typeface="+mj-cs"/>
            </a:endParaRPr>
          </a:p>
          <a:p>
            <a:pPr algn="just" rtl="1">
              <a:lnSpc>
                <a:spcPct val="150000"/>
              </a:lnSpc>
              <a:buFontTx/>
              <a:buChar char="-"/>
            </a:pPr>
            <a:r>
              <a:rPr lang="ar-IQ" sz="2800" dirty="0" smtClean="0">
                <a:cs typeface="+mj-cs"/>
              </a:rPr>
              <a:t>وتجنب </a:t>
            </a:r>
            <a:r>
              <a:rPr lang="ar-IQ" sz="2800" dirty="0">
                <a:cs typeface="+mj-cs"/>
              </a:rPr>
              <a:t>الري والتسميد الغزير </a:t>
            </a:r>
            <a:endParaRPr lang="ar-IQ" sz="2800" dirty="0" smtClean="0">
              <a:cs typeface="+mj-cs"/>
            </a:endParaRPr>
          </a:p>
          <a:p>
            <a:pPr algn="just" rtl="1">
              <a:lnSpc>
                <a:spcPct val="150000"/>
              </a:lnSpc>
              <a:buFontTx/>
              <a:buChar char="-"/>
            </a:pPr>
            <a:r>
              <a:rPr lang="ar-IQ" sz="2800" dirty="0" smtClean="0">
                <a:cs typeface="+mj-cs"/>
              </a:rPr>
              <a:t>وقتل </a:t>
            </a:r>
            <a:r>
              <a:rPr lang="ar-IQ" sz="2800" dirty="0">
                <a:cs typeface="+mj-cs"/>
              </a:rPr>
              <a:t>النمو الخضري قبل ان تصبح الدرنات كبيرة جدا </a:t>
            </a:r>
            <a:endParaRPr lang="ar-IQ" sz="2800" dirty="0" smtClean="0">
              <a:cs typeface="+mj-cs"/>
            </a:endParaRPr>
          </a:p>
          <a:p>
            <a:pPr algn="just" rtl="1">
              <a:lnSpc>
                <a:spcPct val="150000"/>
              </a:lnSpc>
              <a:buFontTx/>
              <a:buChar char="-"/>
            </a:pPr>
            <a:r>
              <a:rPr lang="ar-IQ" sz="2800" dirty="0" smtClean="0">
                <a:cs typeface="+mj-cs"/>
              </a:rPr>
              <a:t>وهناك </a:t>
            </a:r>
            <a:r>
              <a:rPr lang="ar-IQ" sz="2800" dirty="0">
                <a:cs typeface="+mj-cs"/>
              </a:rPr>
              <a:t>اصناف مقاومة للمرض منها الصنف </a:t>
            </a:r>
            <a:r>
              <a:rPr lang="en-US" sz="2800" dirty="0" err="1">
                <a:cs typeface="+mj-cs"/>
              </a:rPr>
              <a:t>Norchip</a:t>
            </a:r>
            <a:r>
              <a:rPr lang="ar-IQ" sz="2800" dirty="0">
                <a:cs typeface="+mj-cs"/>
              </a:rPr>
              <a:t>  و </a:t>
            </a:r>
            <a:r>
              <a:rPr lang="en-US" sz="2800" dirty="0">
                <a:cs typeface="+mj-cs"/>
              </a:rPr>
              <a:t>Cascade</a:t>
            </a:r>
            <a:r>
              <a:rPr lang="ar-IQ" sz="2800" dirty="0">
                <a:cs typeface="+mj-cs"/>
              </a:rPr>
              <a:t> الامريكية</a:t>
            </a:r>
            <a:r>
              <a:rPr lang="ar-IQ" sz="2800" dirty="0" smtClean="0">
                <a:cs typeface="+mj-cs"/>
              </a:rPr>
              <a:t>.... </a:t>
            </a:r>
            <a:r>
              <a:rPr lang="ar-IQ" sz="2800" dirty="0" smtClean="0">
                <a:cs typeface="+mj-cs"/>
              </a:rPr>
              <a:t>يتبع</a:t>
            </a:r>
            <a:endParaRPr lang="en-US" sz="2800" dirty="0">
              <a:cs typeface="+mj-cs"/>
            </a:endParaRPr>
          </a:p>
          <a:p>
            <a:pPr marL="0" indent="0" algn="just" rtl="1">
              <a:lnSpc>
                <a:spcPct val="150000"/>
              </a:lnSpc>
              <a:buNone/>
            </a:pPr>
            <a:r>
              <a:rPr lang="ar-IQ" sz="2800" dirty="0" smtClean="0">
                <a:cs typeface="+mj-cs"/>
              </a:rPr>
              <a:t> </a:t>
            </a:r>
            <a:endParaRPr lang="ar-IQ" sz="2800" dirty="0">
              <a:cs typeface="+mj-cs"/>
            </a:endParaRPr>
          </a:p>
        </p:txBody>
      </p:sp>
    </p:spTree>
    <p:extLst>
      <p:ext uri="{BB962C8B-B14F-4D97-AF65-F5344CB8AC3E}">
        <p14:creationId xmlns:p14="http://schemas.microsoft.com/office/powerpoint/2010/main" val="3752747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normAutofit fontScale="85000" lnSpcReduction="10000"/>
          </a:bodyPr>
          <a:lstStyle/>
          <a:p>
            <a:pPr marL="542925" indent="-542925" algn="just" rtl="1">
              <a:lnSpc>
                <a:spcPct val="150000"/>
              </a:lnSpc>
              <a:buNone/>
            </a:pPr>
            <a:r>
              <a:rPr lang="en-US" dirty="0">
                <a:cs typeface="+mj-cs"/>
              </a:rPr>
              <a:t>3</a:t>
            </a:r>
            <a:r>
              <a:rPr lang="ar-IQ" dirty="0">
                <a:cs typeface="+mj-cs"/>
              </a:rPr>
              <a:t>- حجم الدرنة تتميز الدرنات الكبيرة الحجم بقصر طور الراحة عن الدرنات الصغيرة. </a:t>
            </a:r>
            <a:endParaRPr lang="en-US" dirty="0">
              <a:cs typeface="+mj-cs"/>
            </a:endParaRPr>
          </a:p>
          <a:p>
            <a:pPr marL="542925" indent="-542925" algn="just" rtl="1">
              <a:lnSpc>
                <a:spcPct val="150000"/>
              </a:lnSpc>
              <a:buNone/>
            </a:pPr>
            <a:r>
              <a:rPr lang="en-US" dirty="0">
                <a:cs typeface="+mj-cs"/>
              </a:rPr>
              <a:t>4</a:t>
            </a:r>
            <a:r>
              <a:rPr lang="ar-IQ" dirty="0">
                <a:cs typeface="+mj-cs"/>
              </a:rPr>
              <a:t>- الظروف السائدة قبل الحصاد: تنبت الدرنات قبل حصادها احيانا اذا تعرضت لظروف تسودها درجات الحرارة المرتفعة وجفاف الارض قبل الحصاد، وقد يرجع الى كسر طور الراحة نتيجة لذلك. </a:t>
            </a:r>
            <a:endParaRPr lang="en-US" dirty="0">
              <a:cs typeface="+mj-cs"/>
            </a:endParaRPr>
          </a:p>
          <a:p>
            <a:pPr marL="542925" indent="-542925" algn="just" rtl="1">
              <a:lnSpc>
                <a:spcPct val="150000"/>
              </a:lnSpc>
              <a:buNone/>
            </a:pPr>
            <a:r>
              <a:rPr lang="ar-IQ" dirty="0">
                <a:cs typeface="+mj-cs"/>
              </a:rPr>
              <a:t> </a:t>
            </a:r>
            <a:r>
              <a:rPr lang="en-US" dirty="0">
                <a:cs typeface="+mj-cs"/>
              </a:rPr>
              <a:t>5</a:t>
            </a:r>
            <a:r>
              <a:rPr lang="ar-IQ" dirty="0">
                <a:cs typeface="+mj-cs"/>
              </a:rPr>
              <a:t>- الظروف السائدة اثناء الخزن كالحرارة والرطوبة الجوية المرتفعتين قد تؤدي الى كسر طور الراحة.  </a:t>
            </a:r>
            <a:endParaRPr lang="en-US" dirty="0">
              <a:cs typeface="+mj-cs"/>
            </a:endParaRPr>
          </a:p>
        </p:txBody>
      </p:sp>
    </p:spTree>
    <p:extLst>
      <p:ext uri="{BB962C8B-B14F-4D97-AF65-F5344CB8AC3E}">
        <p14:creationId xmlns:p14="http://schemas.microsoft.com/office/powerpoint/2010/main" val="3743594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lgn="just" rtl="1">
              <a:lnSpc>
                <a:spcPct val="150000"/>
              </a:lnSpc>
              <a:buNone/>
            </a:pPr>
            <a:r>
              <a:rPr lang="ar-IQ" sz="2400" b="1" dirty="0">
                <a:cs typeface="+mj-cs"/>
              </a:rPr>
              <a:t>2- الدرنات المعقدة </a:t>
            </a:r>
            <a:r>
              <a:rPr lang="en-US" sz="2400" b="1" dirty="0">
                <a:cs typeface="+mj-cs"/>
              </a:rPr>
              <a:t>Knobby tubers</a:t>
            </a:r>
            <a:endParaRPr lang="en-US" sz="2400" dirty="0">
              <a:cs typeface="+mj-cs"/>
            </a:endParaRPr>
          </a:p>
          <a:p>
            <a:pPr algn="just" rtl="1">
              <a:lnSpc>
                <a:spcPct val="150000"/>
              </a:lnSpc>
              <a:buFontTx/>
              <a:buChar char="-"/>
            </a:pPr>
            <a:r>
              <a:rPr lang="ar-IQ" sz="2400" dirty="0" smtClean="0">
                <a:cs typeface="+mj-cs"/>
              </a:rPr>
              <a:t>تتكون </a:t>
            </a:r>
            <a:r>
              <a:rPr lang="ar-IQ" sz="2400" dirty="0">
                <a:cs typeface="+mj-cs"/>
              </a:rPr>
              <a:t>عقد تسمى بالنمو الثانوي على الدرنة الرئيسة عند العيون, وتختلف هذه العقد في الحجم والشكل, وتتسبب من عوامل النمو غير النظامية </a:t>
            </a:r>
            <a:endParaRPr lang="ar-IQ" sz="2400" dirty="0" smtClean="0">
              <a:cs typeface="+mj-cs"/>
            </a:endParaRPr>
          </a:p>
          <a:p>
            <a:pPr algn="just" rtl="1">
              <a:lnSpc>
                <a:spcPct val="150000"/>
              </a:lnSpc>
              <a:buFontTx/>
              <a:buChar char="-"/>
            </a:pPr>
            <a:r>
              <a:rPr lang="ar-IQ" sz="2400" dirty="0" smtClean="0">
                <a:cs typeface="+mj-cs"/>
              </a:rPr>
              <a:t>فمثلا </a:t>
            </a:r>
            <a:r>
              <a:rPr lang="ar-IQ" sz="2400" dirty="0">
                <a:cs typeface="+mj-cs"/>
              </a:rPr>
              <a:t>عند توقف الدرنة عن النمو مؤقتا ثم يحصل النبات على الماء  (الامطار او الري) ويبدأ بالنمو ثانية عندها تبدا الدرنات بالزيادة في الحجم عند عين او اكثر بدلا من ان يكون النمو منتظما في كافة اجزاء الدرنة, </a:t>
            </a:r>
            <a:endParaRPr lang="ar-IQ" sz="2400" dirty="0" smtClean="0">
              <a:cs typeface="+mj-cs"/>
            </a:endParaRPr>
          </a:p>
          <a:p>
            <a:pPr algn="just" rtl="1">
              <a:lnSpc>
                <a:spcPct val="150000"/>
              </a:lnSpc>
              <a:buFontTx/>
              <a:buChar char="-"/>
            </a:pPr>
            <a:r>
              <a:rPr lang="ar-IQ" sz="2400" dirty="0" smtClean="0">
                <a:cs typeface="+mj-cs"/>
              </a:rPr>
              <a:t>وتسهم </a:t>
            </a:r>
            <a:r>
              <a:rPr lang="ar-IQ" sz="2400" dirty="0">
                <a:cs typeface="+mj-cs"/>
              </a:rPr>
              <a:t>الريزوكتونيا في التسبب في هذه الظاهرة التي يمكن علاجها بالمحافظة على مستوى الخصوبة والرطوبة بصورة منتظمة خلال موسم النمو </a:t>
            </a:r>
            <a:endParaRPr lang="ar-IQ" sz="2400" dirty="0" smtClean="0">
              <a:cs typeface="+mj-cs"/>
            </a:endParaRPr>
          </a:p>
          <a:p>
            <a:pPr algn="just" rtl="1">
              <a:lnSpc>
                <a:spcPct val="150000"/>
              </a:lnSpc>
              <a:buFontTx/>
              <a:buChar char="-"/>
            </a:pPr>
            <a:r>
              <a:rPr lang="ar-IQ" sz="2400" dirty="0" smtClean="0">
                <a:cs typeface="+mj-cs"/>
              </a:rPr>
              <a:t>وكذلك </a:t>
            </a:r>
            <a:r>
              <a:rPr lang="ar-IQ" sz="2400" dirty="0">
                <a:cs typeface="+mj-cs"/>
              </a:rPr>
              <a:t>تجنب زراعة الاصناف المتطاولة الشكل وزراعة الاصناف ذات الدرنات المستديرة. </a:t>
            </a:r>
            <a:endParaRPr lang="en-US" sz="2400" dirty="0">
              <a:cs typeface="+mj-cs"/>
            </a:endParaRPr>
          </a:p>
          <a:p>
            <a:pPr marL="0" indent="0" algn="just" rtl="1">
              <a:lnSpc>
                <a:spcPct val="150000"/>
              </a:lnSpc>
              <a:buNone/>
            </a:pPr>
            <a:r>
              <a:rPr lang="ar-IQ" sz="2800" dirty="0" smtClean="0">
                <a:cs typeface="+mj-cs"/>
              </a:rPr>
              <a:t> </a:t>
            </a:r>
            <a:endParaRPr lang="ar-IQ" sz="2800" dirty="0">
              <a:cs typeface="+mj-cs"/>
            </a:endParaRPr>
          </a:p>
        </p:txBody>
      </p:sp>
    </p:spTree>
    <p:extLst>
      <p:ext uri="{BB962C8B-B14F-4D97-AF65-F5344CB8AC3E}">
        <p14:creationId xmlns:p14="http://schemas.microsoft.com/office/powerpoint/2010/main" val="15257433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lgn="just" rtl="1">
              <a:lnSpc>
                <a:spcPct val="150000"/>
              </a:lnSpc>
              <a:buNone/>
            </a:pPr>
            <a:r>
              <a:rPr lang="ar-IQ" sz="2400" b="1" dirty="0">
                <a:cs typeface="+mj-cs"/>
              </a:rPr>
              <a:t>3- الاخضرار </a:t>
            </a:r>
            <a:r>
              <a:rPr lang="en-US" sz="2400" b="1" dirty="0">
                <a:cs typeface="+mj-cs"/>
              </a:rPr>
              <a:t>Greening</a:t>
            </a:r>
            <a:r>
              <a:rPr lang="ar-IQ" sz="2400" b="1" dirty="0">
                <a:cs typeface="+mj-cs"/>
              </a:rPr>
              <a:t>    </a:t>
            </a:r>
            <a:endParaRPr lang="en-US" sz="2400" dirty="0">
              <a:cs typeface="+mj-cs"/>
            </a:endParaRPr>
          </a:p>
          <a:p>
            <a:pPr algn="just" rtl="1">
              <a:lnSpc>
                <a:spcPct val="150000"/>
              </a:lnSpc>
              <a:buFontTx/>
              <a:buChar char="-"/>
            </a:pPr>
            <a:r>
              <a:rPr lang="ar-IQ" sz="2400" dirty="0" smtClean="0">
                <a:cs typeface="+mj-cs"/>
              </a:rPr>
              <a:t>يتميز </a:t>
            </a:r>
            <a:r>
              <a:rPr lang="ar-IQ" sz="2400" dirty="0">
                <a:cs typeface="+mj-cs"/>
              </a:rPr>
              <a:t>بإكتساب الدرنة أو لبها او بعض اجزائها باللون الاخضر الفاتح او الداكن نتيجة تعرضها لضوء الشمس لعدة أيام وذلك لعدم تغطيتها بطبقة كافية من </a:t>
            </a:r>
            <a:r>
              <a:rPr lang="ar-IQ" sz="2400" dirty="0" smtClean="0">
                <a:cs typeface="+mj-cs"/>
              </a:rPr>
              <a:t>التربة،</a:t>
            </a:r>
          </a:p>
          <a:p>
            <a:pPr algn="just" rtl="1">
              <a:lnSpc>
                <a:spcPct val="150000"/>
              </a:lnSpc>
              <a:buFontTx/>
              <a:buChar char="-"/>
            </a:pPr>
            <a:r>
              <a:rPr lang="ar-IQ" sz="2400" dirty="0" smtClean="0">
                <a:cs typeface="+mj-cs"/>
              </a:rPr>
              <a:t>ويحصل </a:t>
            </a:r>
            <a:r>
              <a:rPr lang="ar-IQ" sz="2400" dirty="0">
                <a:cs typeface="+mj-cs"/>
              </a:rPr>
              <a:t>ذلك ايضا في المخزن او البيت عند تعرض الدرنات للضوء </a:t>
            </a:r>
            <a:r>
              <a:rPr lang="ar-IQ" sz="2400" dirty="0" smtClean="0">
                <a:cs typeface="+mj-cs"/>
              </a:rPr>
              <a:t>الصناعي,</a:t>
            </a:r>
          </a:p>
          <a:p>
            <a:pPr algn="just" rtl="1">
              <a:lnSpc>
                <a:spcPct val="150000"/>
              </a:lnSpc>
              <a:buFontTx/>
              <a:buChar char="-"/>
            </a:pPr>
            <a:r>
              <a:rPr lang="ar-IQ" sz="2400" dirty="0" smtClean="0">
                <a:cs typeface="+mj-cs"/>
              </a:rPr>
              <a:t>ويرجع </a:t>
            </a:r>
            <a:r>
              <a:rPr lang="ar-IQ" sz="2400" dirty="0">
                <a:cs typeface="+mj-cs"/>
              </a:rPr>
              <a:t>سبب الاخضرار الى تكون مادة الكلوروفيل والسولانين </a:t>
            </a:r>
            <a:r>
              <a:rPr lang="en-US" sz="2400" dirty="0" err="1">
                <a:cs typeface="+mj-cs"/>
              </a:rPr>
              <a:t>Solanine</a:t>
            </a:r>
            <a:r>
              <a:rPr lang="ar-IQ" sz="2400" dirty="0">
                <a:cs typeface="+mj-cs"/>
              </a:rPr>
              <a:t>, وتكون الدرنات المخضرة مرة الطعم وغير مقبولة وقد تؤدي احيانا الى التسمم اذا كانت مادة السولانين عالية، </a:t>
            </a:r>
            <a:endParaRPr lang="ar-IQ" sz="2400" dirty="0" smtClean="0">
              <a:cs typeface="+mj-cs"/>
            </a:endParaRPr>
          </a:p>
          <a:p>
            <a:pPr algn="just" rtl="1">
              <a:lnSpc>
                <a:spcPct val="150000"/>
              </a:lnSpc>
              <a:buFontTx/>
              <a:buChar char="-"/>
            </a:pPr>
            <a:r>
              <a:rPr lang="ar-IQ" sz="2400" dirty="0" smtClean="0">
                <a:cs typeface="+mj-cs"/>
              </a:rPr>
              <a:t>تعالج </a:t>
            </a:r>
            <a:r>
              <a:rPr lang="ar-IQ" sz="2400" dirty="0">
                <a:cs typeface="+mj-cs"/>
              </a:rPr>
              <a:t>الظاهرة بتغطية الدرنات عند الزراعة بطبقة كافية من التربة وخزنها بعد الحصاد في الظلام وتجنب تعرضها لضوء الشمس او الضوء الصناعي لفترات طويلة في المخزن او البيت.  </a:t>
            </a:r>
            <a:endParaRPr lang="en-US" sz="2400" dirty="0">
              <a:cs typeface="+mj-cs"/>
            </a:endParaRPr>
          </a:p>
        </p:txBody>
      </p:sp>
    </p:spTree>
    <p:extLst>
      <p:ext uri="{BB962C8B-B14F-4D97-AF65-F5344CB8AC3E}">
        <p14:creationId xmlns:p14="http://schemas.microsoft.com/office/powerpoint/2010/main" val="181745145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just" rtl="1">
              <a:lnSpc>
                <a:spcPct val="150000"/>
              </a:lnSpc>
              <a:buNone/>
            </a:pPr>
            <a:r>
              <a:rPr lang="ar-IQ" sz="2400" b="1" dirty="0">
                <a:cs typeface="+mj-cs"/>
              </a:rPr>
              <a:t>4- التقشير </a:t>
            </a:r>
            <a:endParaRPr lang="en-US" sz="2400" dirty="0">
              <a:cs typeface="+mj-cs"/>
            </a:endParaRPr>
          </a:p>
          <a:p>
            <a:pPr algn="just" rtl="1">
              <a:lnSpc>
                <a:spcPct val="150000"/>
              </a:lnSpc>
              <a:buFontTx/>
              <a:buChar char="-"/>
            </a:pPr>
            <a:r>
              <a:rPr lang="ar-IQ" sz="2400" dirty="0" smtClean="0">
                <a:cs typeface="+mj-cs"/>
              </a:rPr>
              <a:t>تتعرض </a:t>
            </a:r>
            <a:r>
              <a:rPr lang="ar-IQ" sz="2400" dirty="0">
                <a:cs typeface="+mj-cs"/>
              </a:rPr>
              <a:t>قشرة الدرنات غير الناضجة للتخديش او التقشير ويصبح لون الاجزاء المقشرة اسود ومظهرها </a:t>
            </a:r>
            <a:r>
              <a:rPr lang="ar-IQ" sz="2400" dirty="0" smtClean="0">
                <a:cs typeface="+mj-cs"/>
              </a:rPr>
              <a:t>كالمحترقة،</a:t>
            </a:r>
          </a:p>
          <a:p>
            <a:pPr algn="just" rtl="1">
              <a:lnSpc>
                <a:spcPct val="150000"/>
              </a:lnSpc>
              <a:buFontTx/>
              <a:buChar char="-"/>
            </a:pPr>
            <a:r>
              <a:rPr lang="ar-IQ" sz="2400" dirty="0" smtClean="0">
                <a:cs typeface="+mj-cs"/>
              </a:rPr>
              <a:t> </a:t>
            </a:r>
            <a:r>
              <a:rPr lang="ar-IQ" sz="2400" dirty="0">
                <a:cs typeface="+mj-cs"/>
              </a:rPr>
              <a:t>ويحصل ذلك نتيجة عدم العناية بتداول الدرنات غير الناضجة وتعرض المناطق المقشرة الى الشمس والرياح، </a:t>
            </a:r>
            <a:endParaRPr lang="ar-IQ" sz="2400" dirty="0" smtClean="0">
              <a:cs typeface="+mj-cs"/>
            </a:endParaRPr>
          </a:p>
          <a:p>
            <a:pPr algn="just" rtl="1">
              <a:lnSpc>
                <a:spcPct val="150000"/>
              </a:lnSpc>
              <a:buFontTx/>
              <a:buChar char="-"/>
            </a:pPr>
            <a:r>
              <a:rPr lang="ar-IQ" sz="2400" dirty="0" smtClean="0">
                <a:cs typeface="+mj-cs"/>
              </a:rPr>
              <a:t>ولتجنب </a:t>
            </a:r>
            <a:r>
              <a:rPr lang="ar-IQ" sz="2400" dirty="0">
                <a:cs typeface="+mj-cs"/>
              </a:rPr>
              <a:t>ذلك يجب عدم قلع الدرنات قبل تكامل نضجها مع عدم تعرضها للشمس والرياح لمدة طويلة بعد قلعها</a:t>
            </a:r>
            <a:r>
              <a:rPr lang="ar-IQ" sz="2400" dirty="0" smtClean="0">
                <a:cs typeface="+mj-cs"/>
              </a:rPr>
              <a:t>.</a:t>
            </a:r>
          </a:p>
          <a:p>
            <a:pPr marL="0" indent="0" algn="ctr" rtl="1">
              <a:lnSpc>
                <a:spcPct val="150000"/>
              </a:lnSpc>
              <a:buNone/>
            </a:pPr>
            <a:r>
              <a:rPr lang="ar-IQ" sz="2400" dirty="0" smtClean="0">
                <a:cs typeface="+mj-cs"/>
              </a:rPr>
              <a:t>****************************************************</a:t>
            </a:r>
          </a:p>
        </p:txBody>
      </p:sp>
    </p:spTree>
    <p:extLst>
      <p:ext uri="{BB962C8B-B14F-4D97-AF65-F5344CB8AC3E}">
        <p14:creationId xmlns:p14="http://schemas.microsoft.com/office/powerpoint/2010/main" val="2054184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800" dirty="0" smtClean="0">
                <a:cs typeface="+mj-cs"/>
              </a:rPr>
              <a:t>في </a:t>
            </a:r>
            <a:r>
              <a:rPr lang="ar-IQ" sz="2800" dirty="0">
                <a:cs typeface="+mj-cs"/>
              </a:rPr>
              <a:t>العراق طور الراحة له تأثير على الزراعة الخريفية </a:t>
            </a:r>
            <a:r>
              <a:rPr lang="ar-IQ" sz="2800" dirty="0" smtClean="0">
                <a:cs typeface="+mj-cs"/>
              </a:rPr>
              <a:t>،</a:t>
            </a:r>
          </a:p>
          <a:p>
            <a:pPr algn="just" rtl="1">
              <a:lnSpc>
                <a:spcPct val="150000"/>
              </a:lnSpc>
              <a:buFontTx/>
              <a:buChar char="-"/>
            </a:pPr>
            <a:r>
              <a:rPr lang="ar-IQ" sz="2800" dirty="0" smtClean="0">
                <a:cs typeface="+mj-cs"/>
              </a:rPr>
              <a:t>إذ </a:t>
            </a:r>
            <a:r>
              <a:rPr lang="ar-IQ" sz="2800" dirty="0">
                <a:cs typeface="+mj-cs"/>
              </a:rPr>
              <a:t>ان حاصل البطاطا الربيعية الذي يقلع في حزيران ويخزن كتقاوي للزراعة الخريفية التي تبدا في اواخر </a:t>
            </a:r>
            <a:r>
              <a:rPr lang="ar-IQ" sz="2800" dirty="0" smtClean="0">
                <a:cs typeface="+mj-cs"/>
              </a:rPr>
              <a:t>اب،</a:t>
            </a:r>
          </a:p>
          <a:p>
            <a:pPr algn="just" rtl="1">
              <a:lnSpc>
                <a:spcPct val="150000"/>
              </a:lnSpc>
              <a:buFontTx/>
              <a:buChar char="-"/>
            </a:pPr>
            <a:r>
              <a:rPr lang="ar-IQ" sz="2800" dirty="0" smtClean="0">
                <a:cs typeface="+mj-cs"/>
              </a:rPr>
              <a:t> </a:t>
            </a:r>
            <a:r>
              <a:rPr lang="ar-IQ" sz="2800" dirty="0">
                <a:cs typeface="+mj-cs"/>
              </a:rPr>
              <a:t>قد تكون فترة الخزن غير كافية لانهاء طور الراحة</a:t>
            </a:r>
            <a:r>
              <a:rPr lang="ar-IQ" sz="2800" dirty="0" smtClean="0">
                <a:cs typeface="+mj-cs"/>
              </a:rPr>
              <a:t>،</a:t>
            </a:r>
          </a:p>
        </p:txBody>
      </p:sp>
    </p:spTree>
    <p:extLst>
      <p:ext uri="{BB962C8B-B14F-4D97-AF65-F5344CB8AC3E}">
        <p14:creationId xmlns:p14="http://schemas.microsoft.com/office/powerpoint/2010/main" val="3007821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*كسر سكون الدرنات</a:t>
            </a: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800" dirty="0" smtClean="0">
                <a:cs typeface="+mj-cs"/>
              </a:rPr>
              <a:t>كما </a:t>
            </a:r>
            <a:r>
              <a:rPr lang="ar-IQ" sz="2800" dirty="0">
                <a:cs typeface="+mj-cs"/>
              </a:rPr>
              <a:t>ان خزن التقاوي في غرف غير مبردة (درجة حرارة الغرفة </a:t>
            </a:r>
            <a:r>
              <a:rPr lang="en-US" sz="2800" dirty="0">
                <a:cs typeface="+mj-cs"/>
              </a:rPr>
              <a:t>25</a:t>
            </a:r>
            <a:r>
              <a:rPr lang="ar-IQ" sz="2800" dirty="0">
                <a:cs typeface="+mj-cs"/>
              </a:rPr>
              <a:t> – </a:t>
            </a:r>
            <a:r>
              <a:rPr lang="en-US" sz="2800" dirty="0">
                <a:cs typeface="+mj-cs"/>
              </a:rPr>
              <a:t>30</a:t>
            </a:r>
            <a:r>
              <a:rPr lang="ar-IQ" sz="2800" dirty="0">
                <a:cs typeface="+mj-cs"/>
              </a:rPr>
              <a:t>م◦) يؤدي الى تلف قسم منها مع سيطرة السيادة القمية فتعطي ساقا واحدة عند </a:t>
            </a:r>
            <a:r>
              <a:rPr lang="ar-IQ" sz="2800" dirty="0" smtClean="0">
                <a:cs typeface="+mj-cs"/>
              </a:rPr>
              <a:t>الزراعة،</a:t>
            </a:r>
          </a:p>
          <a:p>
            <a:pPr marL="0" indent="0" algn="just" rtl="1">
              <a:buNone/>
            </a:pPr>
            <a:endParaRPr lang="ar-IQ" dirty="0">
              <a:cs typeface="+mj-cs"/>
            </a:endParaRPr>
          </a:p>
        </p:txBody>
      </p:sp>
    </p:spTree>
    <p:extLst>
      <p:ext uri="{BB962C8B-B14F-4D97-AF65-F5344CB8AC3E}">
        <p14:creationId xmlns:p14="http://schemas.microsoft.com/office/powerpoint/2010/main" val="1189538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3906</Words>
  <Application>Microsoft Office PowerPoint</Application>
  <PresentationFormat>On-screen Show (4:3)</PresentationFormat>
  <Paragraphs>310</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PowerPoint Presentation</vt:lpstr>
      <vt:lpstr>العائلة الباذنجانية Solanaceae Night Shade Family </vt:lpstr>
      <vt:lpstr>*كسر سكون الدرنات  </vt:lpstr>
      <vt:lpstr>*كسر سكون الدرنات  </vt:lpstr>
      <vt:lpstr>*كسر سكون الدرنات  </vt:lpstr>
      <vt:lpstr>*كسر سكون الدرنات</vt:lpstr>
      <vt:lpstr>*كسر سكون الدرنات</vt:lpstr>
      <vt:lpstr>*كسر سكون الدرنات</vt:lpstr>
      <vt:lpstr>*كسر سكون الدرنات</vt:lpstr>
      <vt:lpstr>*كسر سكون الدرنات</vt:lpstr>
      <vt:lpstr>*كسر سكون الدرنات</vt:lpstr>
      <vt:lpstr>*كسر سكون الدرنات</vt:lpstr>
      <vt:lpstr>*كسر سكون الدرنات</vt:lpstr>
      <vt:lpstr>*كسر سكون الدرنات</vt:lpstr>
      <vt:lpstr>*كمية التقاوي </vt:lpstr>
      <vt:lpstr>*التنبيت ( التخضير ) قبل الزراعة  Presprouting او تنبيت البراعم Sprouting  </vt:lpstr>
      <vt:lpstr>*التنبيت ( التخضير ) قبل الزراعة  Presprouting او تنبيت البراعم Sprouting   </vt:lpstr>
      <vt:lpstr>*التنبيت ( التخضير ) قبل الزراعة  Presprouting او تنبيت البراعم Sprouting   </vt:lpstr>
      <vt:lpstr>*التنبيت ( التخضير ) قبل الزراعة  Presprouting او تنبيت البراعم Sprouting   </vt:lpstr>
      <vt:lpstr>*التنبيت ( التخضير ) قبل الزراعة  Presprouting او تنبيت البراعم Sprouting</vt:lpstr>
      <vt:lpstr>*التنبيت ( التخضير ) قبل الزراعة  Presprouting او تنبيت البراعم Sprouting</vt:lpstr>
      <vt:lpstr>*التنبيت ( التخضير ) قبل الزراعة  Presprouting او تنبيت البراعم Sprouting</vt:lpstr>
      <vt:lpstr>*السيادة القمية Apical Dominance     </vt:lpstr>
      <vt:lpstr>*السيادة القمية Apical Dominance</vt:lpstr>
      <vt:lpstr>*السيادة القمية Apical Dominance</vt:lpstr>
      <vt:lpstr>*مواعيد الزراعة    </vt:lpstr>
      <vt:lpstr>*مواعيد الزراعة</vt:lpstr>
      <vt:lpstr>*طريقة الزراعة </vt:lpstr>
      <vt:lpstr>*الترقيع</vt:lpstr>
      <vt:lpstr>*التسميد</vt:lpstr>
      <vt:lpstr>*التسميد</vt:lpstr>
      <vt:lpstr>*التسميد</vt:lpstr>
      <vt:lpstr>*التسميد</vt:lpstr>
      <vt:lpstr>*التسميد</vt:lpstr>
      <vt:lpstr>*التسميد</vt:lpstr>
      <vt:lpstr>*التسميد</vt:lpstr>
      <vt:lpstr>*التسميد</vt:lpstr>
      <vt:lpstr>*التسميد</vt:lpstr>
      <vt:lpstr>*التسميد</vt:lpstr>
      <vt:lpstr>*الـــــــــــــــــــري  </vt:lpstr>
      <vt:lpstr>*الـــــــــــــــــــري</vt:lpstr>
      <vt:lpstr>*الـــــــــــــــــــري</vt:lpstr>
      <vt:lpstr>*الـــــــــــــــــــري</vt:lpstr>
      <vt:lpstr>*الـــــــــــــــــــري</vt:lpstr>
      <vt:lpstr>*الـــــــــــــــــــري</vt:lpstr>
      <vt:lpstr>*الـــــــــــــــــــري</vt:lpstr>
      <vt:lpstr>*الـــــــــــــــــــري</vt:lpstr>
      <vt:lpstr>*الـــــــــــــــــــري</vt:lpstr>
      <vt:lpstr>*الـــــــــــــــــــري</vt:lpstr>
      <vt:lpstr>*العزق والتصدير  </vt:lpstr>
      <vt:lpstr>*العزق والتصدير</vt:lpstr>
      <vt:lpstr>*العزق والتصدير</vt:lpstr>
      <vt:lpstr>*النضج والحصاد      </vt:lpstr>
      <vt:lpstr>*النضج والحصاد</vt:lpstr>
      <vt:lpstr>*النضج والحصاد</vt:lpstr>
      <vt:lpstr>*النضج والحصاد</vt:lpstr>
      <vt:lpstr>*النضج والحصاد</vt:lpstr>
      <vt:lpstr>*النضج والحصاد</vt:lpstr>
      <vt:lpstr>*كمية الحاصل   </vt:lpstr>
      <vt:lpstr>*كمية الحاصل   </vt:lpstr>
      <vt:lpstr>*كمية الحاصل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العائلة الباذنجانية Solanaceae Night Shade Family </dc:title>
  <dc:creator>Dr.Nawal</dc:creator>
  <cp:lastModifiedBy>ابو نادية</cp:lastModifiedBy>
  <cp:revision>29</cp:revision>
  <dcterms:created xsi:type="dcterms:W3CDTF">2006-08-16T00:00:00Z</dcterms:created>
  <dcterms:modified xsi:type="dcterms:W3CDTF">2022-02-27T22:54:17Z</dcterms:modified>
</cp:coreProperties>
</file>